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8"/>
  </p:notesMasterIdLst>
  <p:sldIdLst>
    <p:sldId id="340" r:id="rId2"/>
    <p:sldId id="404" r:id="rId3"/>
    <p:sldId id="294" r:id="rId4"/>
    <p:sldId id="462" r:id="rId5"/>
    <p:sldId id="297" r:id="rId6"/>
    <p:sldId id="329" r:id="rId7"/>
    <p:sldId id="448" r:id="rId8"/>
    <p:sldId id="451" r:id="rId9"/>
    <p:sldId id="389" r:id="rId10"/>
    <p:sldId id="391" r:id="rId11"/>
    <p:sldId id="403" r:id="rId12"/>
    <p:sldId id="452" r:id="rId13"/>
    <p:sldId id="453" r:id="rId14"/>
    <p:sldId id="397" r:id="rId15"/>
    <p:sldId id="398" r:id="rId16"/>
    <p:sldId id="400" r:id="rId17"/>
    <p:sldId id="402" r:id="rId18"/>
    <p:sldId id="341" r:id="rId19"/>
    <p:sldId id="455" r:id="rId20"/>
    <p:sldId id="456" r:id="rId21"/>
    <p:sldId id="457" r:id="rId22"/>
    <p:sldId id="461" r:id="rId23"/>
    <p:sldId id="467" r:id="rId24"/>
    <p:sldId id="436" r:id="rId25"/>
    <p:sldId id="437" r:id="rId26"/>
    <p:sldId id="438" r:id="rId27"/>
    <p:sldId id="439" r:id="rId28"/>
    <p:sldId id="440" r:id="rId29"/>
    <p:sldId id="441" r:id="rId30"/>
    <p:sldId id="442" r:id="rId31"/>
    <p:sldId id="468" r:id="rId32"/>
    <p:sldId id="454" r:id="rId33"/>
    <p:sldId id="412" r:id="rId34"/>
    <p:sldId id="413" r:id="rId35"/>
    <p:sldId id="414" r:id="rId36"/>
    <p:sldId id="415" r:id="rId37"/>
    <p:sldId id="416" r:id="rId38"/>
    <p:sldId id="417" r:id="rId39"/>
    <p:sldId id="418" r:id="rId40"/>
    <p:sldId id="419" r:id="rId41"/>
    <p:sldId id="420" r:id="rId42"/>
    <p:sldId id="421" r:id="rId43"/>
    <p:sldId id="422" r:id="rId44"/>
    <p:sldId id="423" r:id="rId45"/>
    <p:sldId id="424" r:id="rId46"/>
    <p:sldId id="425" r:id="rId47"/>
    <p:sldId id="426" r:id="rId48"/>
    <p:sldId id="427" r:id="rId49"/>
    <p:sldId id="447" r:id="rId50"/>
    <p:sldId id="429" r:id="rId51"/>
    <p:sldId id="430" r:id="rId52"/>
    <p:sldId id="463" r:id="rId53"/>
    <p:sldId id="464" r:id="rId54"/>
    <p:sldId id="465" r:id="rId55"/>
    <p:sldId id="466" r:id="rId56"/>
    <p:sldId id="405" r:id="rId57"/>
  </p:sldIdLst>
  <p:sldSz cx="13004800" cy="9753600"/>
  <p:notesSz cx="6807200" cy="9939338"/>
  <p:defaultTextStyle>
    <a:defPPr>
      <a:defRPr lang="fr-FR"/>
    </a:defPPr>
    <a:lvl1pPr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Arial" charset="0"/>
        <a:ea typeface="Helvetica Light"/>
        <a:cs typeface="Arial" charset="0"/>
        <a:sym typeface="Helvetica Light"/>
      </a:defRPr>
    </a:lvl1pPr>
    <a:lvl2pPr indent="228600"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Arial" charset="0"/>
        <a:ea typeface="Helvetica Light"/>
        <a:cs typeface="Arial" charset="0"/>
        <a:sym typeface="Helvetica Light"/>
      </a:defRPr>
    </a:lvl2pPr>
    <a:lvl3pPr indent="457200"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Arial" charset="0"/>
        <a:ea typeface="Helvetica Light"/>
        <a:cs typeface="Arial" charset="0"/>
        <a:sym typeface="Helvetica Light"/>
      </a:defRPr>
    </a:lvl3pPr>
    <a:lvl4pPr indent="685800"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Arial" charset="0"/>
        <a:ea typeface="Helvetica Light"/>
        <a:cs typeface="Arial" charset="0"/>
        <a:sym typeface="Helvetica Light"/>
      </a:defRPr>
    </a:lvl4pPr>
    <a:lvl5pPr indent="914400" algn="l" defTabSz="584200" rtl="0" fontAlgn="base">
      <a:spcBef>
        <a:spcPct val="0"/>
      </a:spcBef>
      <a:spcAft>
        <a:spcPct val="0"/>
      </a:spcAft>
      <a:defRPr sz="3600" kern="1200">
        <a:solidFill>
          <a:srgbClr val="000000"/>
        </a:solidFill>
        <a:latin typeface="Arial" charset="0"/>
        <a:ea typeface="Helvetica Light"/>
        <a:cs typeface="Arial" charset="0"/>
        <a:sym typeface="Helvetica Light"/>
      </a:defRPr>
    </a:lvl5pPr>
    <a:lvl6pPr marL="2286000" algn="l" defTabSz="914400" rtl="0" eaLnBrk="1" latinLnBrk="0" hangingPunct="1">
      <a:defRPr sz="3600" kern="1200">
        <a:solidFill>
          <a:srgbClr val="000000"/>
        </a:solidFill>
        <a:latin typeface="Arial" charset="0"/>
        <a:ea typeface="Helvetica Light"/>
        <a:cs typeface="Arial" charset="0"/>
        <a:sym typeface="Helvetica Light"/>
      </a:defRPr>
    </a:lvl6pPr>
    <a:lvl7pPr marL="2743200" algn="l" defTabSz="914400" rtl="0" eaLnBrk="1" latinLnBrk="0" hangingPunct="1">
      <a:defRPr sz="3600" kern="1200">
        <a:solidFill>
          <a:srgbClr val="000000"/>
        </a:solidFill>
        <a:latin typeface="Arial" charset="0"/>
        <a:ea typeface="Helvetica Light"/>
        <a:cs typeface="Arial" charset="0"/>
        <a:sym typeface="Helvetica Light"/>
      </a:defRPr>
    </a:lvl7pPr>
    <a:lvl8pPr marL="3200400" algn="l" defTabSz="914400" rtl="0" eaLnBrk="1" latinLnBrk="0" hangingPunct="1">
      <a:defRPr sz="3600" kern="1200">
        <a:solidFill>
          <a:srgbClr val="000000"/>
        </a:solidFill>
        <a:latin typeface="Arial" charset="0"/>
        <a:ea typeface="Helvetica Light"/>
        <a:cs typeface="Arial" charset="0"/>
        <a:sym typeface="Helvetica Light"/>
      </a:defRPr>
    </a:lvl8pPr>
    <a:lvl9pPr marL="3657600" algn="l" defTabSz="914400" rtl="0" eaLnBrk="1" latinLnBrk="0" hangingPunct="1">
      <a:defRPr sz="3600" kern="1200">
        <a:solidFill>
          <a:srgbClr val="000000"/>
        </a:solidFill>
        <a:latin typeface="Arial" charset="0"/>
        <a:ea typeface="Helvetica Light"/>
        <a:cs typeface="Arial" charset="0"/>
        <a:sym typeface="Helvetica Light"/>
      </a:defRPr>
    </a:lvl9pPr>
  </p:defaultTextStyle>
  <p:extLst>
    <p:ext uri="{521415D9-36F7-43E2-AB2F-B90AF26B5E84}">
      <p14:sectionLst xmlns:p14="http://schemas.microsoft.com/office/powerpoint/2010/main">
        <p14:section name="Section par défaut" id="{0068CAB6-D460-461F-8631-0A7D43470204}">
          <p14:sldIdLst>
            <p14:sldId id="340"/>
            <p14:sldId id="404"/>
            <p14:sldId id="294"/>
            <p14:sldId id="462"/>
            <p14:sldId id="297"/>
            <p14:sldId id="329"/>
            <p14:sldId id="448"/>
            <p14:sldId id="451"/>
            <p14:sldId id="389"/>
            <p14:sldId id="391"/>
            <p14:sldId id="403"/>
            <p14:sldId id="452"/>
            <p14:sldId id="453"/>
            <p14:sldId id="397"/>
            <p14:sldId id="398"/>
            <p14:sldId id="400"/>
            <p14:sldId id="402"/>
            <p14:sldId id="341"/>
            <p14:sldId id="455"/>
            <p14:sldId id="456"/>
            <p14:sldId id="457"/>
            <p14:sldId id="461"/>
            <p14:sldId id="467"/>
            <p14:sldId id="436"/>
            <p14:sldId id="437"/>
            <p14:sldId id="438"/>
            <p14:sldId id="439"/>
            <p14:sldId id="440"/>
            <p14:sldId id="441"/>
            <p14:sldId id="442"/>
            <p14:sldId id="468"/>
            <p14:sldId id="454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47"/>
            <p14:sldId id="429"/>
            <p14:sldId id="430"/>
            <p14:sldId id="463"/>
            <p14:sldId id="464"/>
            <p14:sldId id="465"/>
            <p14:sldId id="466"/>
            <p14:sldId id="405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1CB"/>
    <a:srgbClr val="F480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81" autoAdjust="0"/>
    <p:restoredTop sz="93979" autoAdjust="0"/>
  </p:normalViewPr>
  <p:slideViewPr>
    <p:cSldViewPr snapToGrid="0" snapToObjects="1">
      <p:cViewPr varScale="1">
        <p:scale>
          <a:sx n="53" d="100"/>
          <a:sy n="53" d="100"/>
        </p:scale>
        <p:origin x="-108" y="-90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EC0DCB-426F-EB44-9891-31863C99CD98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68F9E255-6013-DE45-A5C1-4795CD953655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ACL</a:t>
          </a:r>
          <a:endParaRPr lang="fr-FR" sz="3200" dirty="0">
            <a:solidFill>
              <a:srgbClr val="C00000"/>
            </a:solidFill>
          </a:endParaRPr>
        </a:p>
      </dgm:t>
    </dgm:pt>
    <dgm:pt modelId="{55F765E9-98F5-484F-A802-7807B89C8DFF}" type="parTrans" cxnId="{F0266AAA-9B70-1F49-BBF4-75D2BE371B58}">
      <dgm:prSet/>
      <dgm:spPr/>
      <dgm:t>
        <a:bodyPr/>
        <a:lstStyle/>
        <a:p>
          <a:endParaRPr lang="fr-FR" sz="2400"/>
        </a:p>
      </dgm:t>
    </dgm:pt>
    <dgm:pt modelId="{F6E5D865-A6CF-0747-8268-7D73BDC4312E}" type="sibTrans" cxnId="{F0266AAA-9B70-1F49-BBF4-75D2BE371B58}">
      <dgm:prSet/>
      <dgm:spPr/>
      <dgm:t>
        <a:bodyPr/>
        <a:lstStyle/>
        <a:p>
          <a:endParaRPr lang="fr-FR" sz="2400"/>
        </a:p>
      </dgm:t>
    </dgm:pt>
    <dgm:pt modelId="{1FA44DE9-49BB-7841-8367-4D2A65442187}">
      <dgm:prSet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fr-FR" sz="2200" dirty="0" smtClean="0">
              <a:latin typeface="+mn-lt"/>
            </a:rPr>
            <a:t>103 </a:t>
          </a:r>
          <a:r>
            <a:rPr lang="fr-FR" sz="2200" dirty="0">
              <a:latin typeface="+mn-lt"/>
            </a:rPr>
            <a:t>(dont 61 en anglais)</a:t>
          </a:r>
        </a:p>
      </dgm:t>
    </dgm:pt>
    <dgm:pt modelId="{2FF13195-49E8-6346-8E52-2E23910EFAF3}" type="parTrans" cxnId="{F3E293D2-581D-5647-AEB8-F6B9222A8F9D}">
      <dgm:prSet/>
      <dgm:spPr/>
      <dgm:t>
        <a:bodyPr/>
        <a:lstStyle/>
        <a:p>
          <a:endParaRPr lang="fr-FR" sz="2400"/>
        </a:p>
      </dgm:t>
    </dgm:pt>
    <dgm:pt modelId="{F40DC9A9-74C4-A94A-B721-A8437F843CC8}" type="sibTrans" cxnId="{F3E293D2-581D-5647-AEB8-F6B9222A8F9D}">
      <dgm:prSet/>
      <dgm:spPr/>
      <dgm:t>
        <a:bodyPr/>
        <a:lstStyle/>
        <a:p>
          <a:endParaRPr lang="fr-FR" sz="2400"/>
        </a:p>
      </dgm:t>
    </dgm:pt>
    <dgm:pt modelId="{40DB14F9-36E8-F147-969E-35730EB78711}">
      <dgm:prSet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fr-FR" sz="2200" dirty="0">
              <a:latin typeface="+mn-lt"/>
            </a:rPr>
            <a:t>59 % en anglais, 66 % Q1 et Q2</a:t>
          </a:r>
        </a:p>
      </dgm:t>
    </dgm:pt>
    <dgm:pt modelId="{E992366F-3793-9A42-9AF2-C1F6AF5D988E}" type="parTrans" cxnId="{55DFC912-DB9F-014B-B1D7-CA84AF639111}">
      <dgm:prSet/>
      <dgm:spPr/>
      <dgm:t>
        <a:bodyPr/>
        <a:lstStyle/>
        <a:p>
          <a:endParaRPr lang="fr-FR" sz="2400"/>
        </a:p>
      </dgm:t>
    </dgm:pt>
    <dgm:pt modelId="{7FF7B957-013C-5E4D-8BF3-2889DA6EA316}" type="sibTrans" cxnId="{55DFC912-DB9F-014B-B1D7-CA84AF639111}">
      <dgm:prSet/>
      <dgm:spPr/>
      <dgm:t>
        <a:bodyPr/>
        <a:lstStyle/>
        <a:p>
          <a:endParaRPr lang="fr-FR" sz="2400"/>
        </a:p>
      </dgm:t>
    </dgm:pt>
    <dgm:pt modelId="{0895B93E-128E-F140-9DBA-86854CC6FFEC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Organisation colloques / Communications</a:t>
          </a:r>
          <a:endParaRPr lang="fr-FR" sz="3200" dirty="0">
            <a:solidFill>
              <a:srgbClr val="C00000"/>
            </a:solidFill>
          </a:endParaRPr>
        </a:p>
      </dgm:t>
    </dgm:pt>
    <dgm:pt modelId="{60A5E420-3641-0C4C-AB9B-8152EAD12C2A}" type="parTrans" cxnId="{F26C96DF-EF30-9C46-AC6E-315E24B3844B}">
      <dgm:prSet/>
      <dgm:spPr/>
      <dgm:t>
        <a:bodyPr/>
        <a:lstStyle/>
        <a:p>
          <a:endParaRPr lang="fr-FR" sz="2400"/>
        </a:p>
      </dgm:t>
    </dgm:pt>
    <dgm:pt modelId="{D1B74C35-5D58-A24C-B807-85E39AAB583D}" type="sibTrans" cxnId="{F26C96DF-EF30-9C46-AC6E-315E24B3844B}">
      <dgm:prSet/>
      <dgm:spPr/>
      <dgm:t>
        <a:bodyPr/>
        <a:lstStyle/>
        <a:p>
          <a:endParaRPr lang="fr-FR" sz="2400"/>
        </a:p>
      </dgm:t>
    </dgm:pt>
    <dgm:pt modelId="{2743E38D-D71C-7E4E-9DEB-4169B6E19FA0}">
      <dgm:prSet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fr-FR" sz="2200" dirty="0">
              <a:solidFill>
                <a:schemeClr val="tx1"/>
              </a:solidFill>
              <a:latin typeface="+mn-lt"/>
            </a:rPr>
            <a:t>Organisations de colloques : 18</a:t>
          </a:r>
        </a:p>
      </dgm:t>
    </dgm:pt>
    <dgm:pt modelId="{8BEEF121-1C8D-8147-88D1-6940239E95EE}" type="parTrans" cxnId="{851F3049-0419-9443-9447-A08F65B7BF55}">
      <dgm:prSet/>
      <dgm:spPr/>
      <dgm:t>
        <a:bodyPr/>
        <a:lstStyle/>
        <a:p>
          <a:endParaRPr lang="fr-FR" sz="2400"/>
        </a:p>
      </dgm:t>
    </dgm:pt>
    <dgm:pt modelId="{46B89F89-1278-5841-B511-2C390ED21F31}" type="sibTrans" cxnId="{851F3049-0419-9443-9447-A08F65B7BF55}">
      <dgm:prSet/>
      <dgm:spPr/>
      <dgm:t>
        <a:bodyPr/>
        <a:lstStyle/>
        <a:p>
          <a:endParaRPr lang="fr-FR" sz="2400"/>
        </a:p>
      </dgm:t>
    </dgm:pt>
    <dgm:pt modelId="{97E42BEF-9FAB-4E4B-86D0-63B64102E43C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Ouvrages / Chapitres / Professionnels</a:t>
          </a:r>
        </a:p>
      </dgm:t>
    </dgm:pt>
    <dgm:pt modelId="{C5604376-9C57-9544-90B3-642724D7862F}" type="parTrans" cxnId="{3195ED90-C67E-084A-AA50-947E90D34F7B}">
      <dgm:prSet/>
      <dgm:spPr/>
      <dgm:t>
        <a:bodyPr/>
        <a:lstStyle/>
        <a:p>
          <a:endParaRPr lang="fr-FR" sz="2400"/>
        </a:p>
      </dgm:t>
    </dgm:pt>
    <dgm:pt modelId="{D9EA9915-F53F-7C44-B98B-79DFFDFCBE71}" type="sibTrans" cxnId="{3195ED90-C67E-084A-AA50-947E90D34F7B}">
      <dgm:prSet/>
      <dgm:spPr/>
      <dgm:t>
        <a:bodyPr/>
        <a:lstStyle/>
        <a:p>
          <a:endParaRPr lang="fr-FR" sz="2400"/>
        </a:p>
      </dgm:t>
    </dgm:pt>
    <dgm:pt modelId="{19A12B52-4F62-6D4A-B796-DA12A9262E03}">
      <dgm:prSet custT="1"/>
      <dgm:spPr>
        <a:solidFill>
          <a:schemeClr val="bg1"/>
        </a:solidFill>
      </dgm:spPr>
      <dgm:t>
        <a:bodyPr/>
        <a:lstStyle/>
        <a:p>
          <a:r>
            <a:rPr lang="fr-FR" sz="2200" dirty="0">
              <a:latin typeface="+mn-lt"/>
            </a:rPr>
            <a:t>Revues professionnelles : 4</a:t>
          </a:r>
        </a:p>
      </dgm:t>
    </dgm:pt>
    <dgm:pt modelId="{9E8DEB88-14AB-AF4F-99BB-1C0412980CA3}" type="parTrans" cxnId="{D67F1E35-CB82-6541-950F-3C4E09A457F9}">
      <dgm:prSet/>
      <dgm:spPr/>
      <dgm:t>
        <a:bodyPr/>
        <a:lstStyle/>
        <a:p>
          <a:endParaRPr lang="fr-FR" sz="2400"/>
        </a:p>
      </dgm:t>
    </dgm:pt>
    <dgm:pt modelId="{C53F125F-06F6-4E47-8B94-33469B32F888}" type="sibTrans" cxnId="{D67F1E35-CB82-6541-950F-3C4E09A457F9}">
      <dgm:prSet/>
      <dgm:spPr/>
      <dgm:t>
        <a:bodyPr/>
        <a:lstStyle/>
        <a:p>
          <a:endParaRPr lang="fr-FR" sz="2400"/>
        </a:p>
      </dgm:t>
    </dgm:pt>
    <dgm:pt modelId="{0E1F7D91-2711-BF43-8008-D869225FCE4C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HDR / Thèses</a:t>
          </a:r>
        </a:p>
      </dgm:t>
    </dgm:pt>
    <dgm:pt modelId="{42EAD9E4-76F6-5248-BE88-133825B41D2C}" type="parTrans" cxnId="{6E9C7B89-5178-6B46-A1F1-E021805A25A2}">
      <dgm:prSet/>
      <dgm:spPr/>
      <dgm:t>
        <a:bodyPr/>
        <a:lstStyle/>
        <a:p>
          <a:endParaRPr lang="fr-FR" sz="2400"/>
        </a:p>
      </dgm:t>
    </dgm:pt>
    <dgm:pt modelId="{1C8199E5-45CA-3C4D-A3C9-F092C1EF5C81}" type="sibTrans" cxnId="{6E9C7B89-5178-6B46-A1F1-E021805A25A2}">
      <dgm:prSet/>
      <dgm:spPr/>
      <dgm:t>
        <a:bodyPr/>
        <a:lstStyle/>
        <a:p>
          <a:endParaRPr lang="fr-FR" sz="2400"/>
        </a:p>
      </dgm:t>
    </dgm:pt>
    <dgm:pt modelId="{21895E20-4A69-DD4B-BE8C-41AEBB05A0EE}">
      <dgm:prSet custT="1"/>
      <dgm:spPr>
        <a:solidFill>
          <a:schemeClr val="bg1"/>
        </a:solidFill>
      </dgm:spPr>
      <dgm:t>
        <a:bodyPr/>
        <a:lstStyle/>
        <a:p>
          <a:r>
            <a:rPr lang="fr-FR" sz="2200" dirty="0">
              <a:latin typeface="+mn-lt"/>
            </a:rPr>
            <a:t>Thèses financées (Allocation, rép. </a:t>
          </a:r>
          <a:r>
            <a:rPr lang="fr-FR" sz="2200" dirty="0" smtClean="0">
              <a:latin typeface="+mn-lt"/>
            </a:rPr>
            <a:t>appel </a:t>
          </a:r>
          <a:r>
            <a:rPr lang="fr-FR" sz="2200" dirty="0">
              <a:latin typeface="+mn-lt"/>
            </a:rPr>
            <a:t>d’offre) </a:t>
          </a:r>
          <a:r>
            <a:rPr lang="fr-FR" sz="2200" dirty="0">
              <a:solidFill>
                <a:schemeClr val="tx1"/>
              </a:solidFill>
              <a:latin typeface="+mn-lt"/>
            </a:rPr>
            <a:t>: 6</a:t>
          </a:r>
        </a:p>
      </dgm:t>
    </dgm:pt>
    <dgm:pt modelId="{3C7C76CC-908E-F247-A548-A6B860ECBDA6}" type="parTrans" cxnId="{A48C5106-55EF-9241-A6C0-383125A90D7D}">
      <dgm:prSet/>
      <dgm:spPr/>
      <dgm:t>
        <a:bodyPr/>
        <a:lstStyle/>
        <a:p>
          <a:endParaRPr lang="fr-FR" sz="2400"/>
        </a:p>
      </dgm:t>
    </dgm:pt>
    <dgm:pt modelId="{2FC32AC6-49B2-7B45-88E1-F19428FB43F2}" type="sibTrans" cxnId="{A48C5106-55EF-9241-A6C0-383125A90D7D}">
      <dgm:prSet/>
      <dgm:spPr/>
      <dgm:t>
        <a:bodyPr/>
        <a:lstStyle/>
        <a:p>
          <a:endParaRPr lang="fr-FR" sz="2400"/>
        </a:p>
      </dgm:t>
    </dgm:pt>
    <dgm:pt modelId="{32322A90-7757-A54E-99C1-DA287A61D79B}">
      <dgm:prSet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fr-FR" sz="2200" dirty="0">
              <a:latin typeface="+mn-lt"/>
            </a:rPr>
            <a:t>48 produits scientifiques issus des thèses (ACL essentiellement)</a:t>
          </a:r>
        </a:p>
      </dgm:t>
    </dgm:pt>
    <dgm:pt modelId="{75F4910A-47F6-A045-A586-165B659D2B6A}" type="parTrans" cxnId="{AA52249A-9782-124D-BB4B-15BCB0455C71}">
      <dgm:prSet/>
      <dgm:spPr/>
      <dgm:t>
        <a:bodyPr/>
        <a:lstStyle/>
        <a:p>
          <a:endParaRPr lang="fr-FR" sz="2400"/>
        </a:p>
      </dgm:t>
    </dgm:pt>
    <dgm:pt modelId="{A9FFEC47-298D-6C49-947D-4475398978ED}" type="sibTrans" cxnId="{AA52249A-9782-124D-BB4B-15BCB0455C71}">
      <dgm:prSet/>
      <dgm:spPr/>
      <dgm:t>
        <a:bodyPr/>
        <a:lstStyle/>
        <a:p>
          <a:endParaRPr lang="fr-FR" sz="2400"/>
        </a:p>
      </dgm:t>
    </dgm:pt>
    <dgm:pt modelId="{C2434ADA-0E4C-48B7-964D-F38D78AEC5D4}">
      <dgm:prSet custT="1"/>
      <dgm:spPr>
        <a:solidFill>
          <a:schemeClr val="bg1"/>
        </a:solidFill>
      </dgm:spPr>
      <dgm:t>
        <a:bodyPr/>
        <a:lstStyle/>
        <a:p>
          <a:r>
            <a:rPr lang="fr-FR" sz="2200" dirty="0">
              <a:latin typeface="+mn-lt"/>
            </a:rPr>
            <a:t>Ouvrages : 6 </a:t>
          </a:r>
        </a:p>
      </dgm:t>
    </dgm:pt>
    <dgm:pt modelId="{74C7CB66-DC19-4E8F-8B27-D05CF544AE59}" type="parTrans" cxnId="{A396DEE3-0511-4BBF-B4C3-47110EB33526}">
      <dgm:prSet/>
      <dgm:spPr/>
      <dgm:t>
        <a:bodyPr/>
        <a:lstStyle/>
        <a:p>
          <a:endParaRPr lang="fr-FR"/>
        </a:p>
      </dgm:t>
    </dgm:pt>
    <dgm:pt modelId="{6FC717F0-593D-4C40-83D6-B62AC2CE3F78}" type="sibTrans" cxnId="{A396DEE3-0511-4BBF-B4C3-47110EB33526}">
      <dgm:prSet/>
      <dgm:spPr/>
      <dgm:t>
        <a:bodyPr/>
        <a:lstStyle/>
        <a:p>
          <a:endParaRPr lang="fr-FR"/>
        </a:p>
      </dgm:t>
    </dgm:pt>
    <dgm:pt modelId="{05BA4330-EDB6-4746-AEC3-BA07A889D7C0}">
      <dgm:prSet custT="1"/>
      <dgm:spPr>
        <a:solidFill>
          <a:schemeClr val="bg1"/>
        </a:solidFill>
      </dgm:spPr>
      <dgm:t>
        <a:bodyPr/>
        <a:lstStyle/>
        <a:p>
          <a:r>
            <a:rPr lang="fr-FR" sz="2200" dirty="0">
              <a:latin typeface="+mn-lt"/>
            </a:rPr>
            <a:t>Chapitres : 27 (3 anglais, 3 avec autres paradigmes)</a:t>
          </a:r>
        </a:p>
      </dgm:t>
    </dgm:pt>
    <dgm:pt modelId="{82427B5D-A619-430C-B65D-DC1CF86AE386}" type="parTrans" cxnId="{35BBFA7A-D95A-411D-958A-CCC619456746}">
      <dgm:prSet/>
      <dgm:spPr/>
      <dgm:t>
        <a:bodyPr/>
        <a:lstStyle/>
        <a:p>
          <a:endParaRPr lang="fr-FR"/>
        </a:p>
      </dgm:t>
    </dgm:pt>
    <dgm:pt modelId="{D77D6064-3988-4BD4-BCEF-30E8BD27D1CA}" type="sibTrans" cxnId="{35BBFA7A-D95A-411D-958A-CCC619456746}">
      <dgm:prSet/>
      <dgm:spPr/>
      <dgm:t>
        <a:bodyPr/>
        <a:lstStyle/>
        <a:p>
          <a:endParaRPr lang="fr-FR"/>
        </a:p>
      </dgm:t>
    </dgm:pt>
    <dgm:pt modelId="{777D7DEA-2E06-492A-ACE4-6265F7AF985F}">
      <dgm:prSet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fr-FR" sz="2200" dirty="0">
              <a:solidFill>
                <a:schemeClr val="tx1"/>
              </a:solidFill>
              <a:latin typeface="+mn-lt"/>
            </a:rPr>
            <a:t>Communications orales : 147</a:t>
          </a:r>
        </a:p>
      </dgm:t>
    </dgm:pt>
    <dgm:pt modelId="{58E930A4-F785-4BD1-96FA-C3CFEF60472A}" type="parTrans" cxnId="{364370F1-CB2A-4C7F-B49E-1A54EFBB3DDA}">
      <dgm:prSet/>
      <dgm:spPr/>
      <dgm:t>
        <a:bodyPr/>
        <a:lstStyle/>
        <a:p>
          <a:endParaRPr lang="fr-FR"/>
        </a:p>
      </dgm:t>
    </dgm:pt>
    <dgm:pt modelId="{9D11CCF9-6E93-4070-92AA-170461F960E9}" type="sibTrans" cxnId="{364370F1-CB2A-4C7F-B49E-1A54EFBB3DDA}">
      <dgm:prSet/>
      <dgm:spPr/>
      <dgm:t>
        <a:bodyPr/>
        <a:lstStyle/>
        <a:p>
          <a:endParaRPr lang="fr-FR"/>
        </a:p>
      </dgm:t>
    </dgm:pt>
    <dgm:pt modelId="{C6110B10-6255-484B-9F24-5F8699254212}">
      <dgm:prSet custT="1"/>
      <dgm:spPr>
        <a:solidFill>
          <a:schemeClr val="bg1"/>
        </a:solidFill>
      </dgm:spPr>
      <dgm:t>
        <a:bodyPr/>
        <a:lstStyle/>
        <a:p>
          <a:r>
            <a:rPr lang="fr-FR" sz="2200" dirty="0">
              <a:latin typeface="+mn-lt"/>
            </a:rPr>
            <a:t>Thèses soutenues : 18</a:t>
          </a:r>
        </a:p>
      </dgm:t>
    </dgm:pt>
    <dgm:pt modelId="{4CDA3675-376F-4226-BF74-40E94F7C913A}" type="parTrans" cxnId="{F3FCDA4D-F52C-4628-BE1F-FDA04B6F4869}">
      <dgm:prSet/>
      <dgm:spPr/>
      <dgm:t>
        <a:bodyPr/>
        <a:lstStyle/>
        <a:p>
          <a:endParaRPr lang="fr-FR"/>
        </a:p>
      </dgm:t>
    </dgm:pt>
    <dgm:pt modelId="{05142706-7C4E-4C15-91ED-7F5C0BB9599E}" type="sibTrans" cxnId="{F3FCDA4D-F52C-4628-BE1F-FDA04B6F4869}">
      <dgm:prSet/>
      <dgm:spPr/>
      <dgm:t>
        <a:bodyPr/>
        <a:lstStyle/>
        <a:p>
          <a:endParaRPr lang="fr-FR"/>
        </a:p>
      </dgm:t>
    </dgm:pt>
    <dgm:pt modelId="{1B52ACF5-E083-4A23-9622-B0D7474B43FE}">
      <dgm:prSet custT="1"/>
      <dgm:spPr>
        <a:solidFill>
          <a:schemeClr val="bg1"/>
        </a:solidFill>
      </dgm:spPr>
      <dgm:t>
        <a:bodyPr/>
        <a:lstStyle/>
        <a:p>
          <a:r>
            <a:rPr lang="fr-FR" sz="2200" dirty="0">
              <a:latin typeface="+mn-lt"/>
            </a:rPr>
            <a:t>HDR soutenues : 1</a:t>
          </a:r>
        </a:p>
      </dgm:t>
    </dgm:pt>
    <dgm:pt modelId="{4B786733-C526-4A30-B1B7-82C6B8BF616C}" type="parTrans" cxnId="{46F914DE-A84B-4B4D-BCEA-8599409701F7}">
      <dgm:prSet/>
      <dgm:spPr/>
      <dgm:t>
        <a:bodyPr/>
        <a:lstStyle/>
        <a:p>
          <a:endParaRPr lang="fr-FR"/>
        </a:p>
      </dgm:t>
    </dgm:pt>
    <dgm:pt modelId="{9FC9BBC7-BBB5-4C38-9503-D935673B8C28}" type="sibTrans" cxnId="{46F914DE-A84B-4B4D-BCEA-8599409701F7}">
      <dgm:prSet/>
      <dgm:spPr/>
      <dgm:t>
        <a:bodyPr/>
        <a:lstStyle/>
        <a:p>
          <a:endParaRPr lang="fr-FR"/>
        </a:p>
      </dgm:t>
    </dgm:pt>
    <dgm:pt modelId="{2DF7600A-DF5C-4DA8-951B-39663ECCD451}">
      <dgm:prSet custT="1"/>
      <dgm:spPr>
        <a:solidFill>
          <a:schemeClr val="bg1"/>
        </a:solidFill>
      </dgm:spPr>
      <dgm:t>
        <a:bodyPr/>
        <a:lstStyle/>
        <a:p>
          <a:r>
            <a:rPr lang="fr-FR" sz="2200" dirty="0">
              <a:latin typeface="+mn-lt"/>
            </a:rPr>
            <a:t>Thèses en cours : 21</a:t>
          </a:r>
        </a:p>
      </dgm:t>
    </dgm:pt>
    <dgm:pt modelId="{F57FBA39-7316-4AB4-90DB-9DD269D642B7}" type="parTrans" cxnId="{9498094D-21A9-4762-A964-2B104331048A}">
      <dgm:prSet/>
      <dgm:spPr/>
      <dgm:t>
        <a:bodyPr/>
        <a:lstStyle/>
        <a:p>
          <a:endParaRPr lang="fr-FR"/>
        </a:p>
      </dgm:t>
    </dgm:pt>
    <dgm:pt modelId="{A14CFACB-4FE8-4193-BED4-22604D2515B7}" type="sibTrans" cxnId="{9498094D-21A9-4762-A964-2B104331048A}">
      <dgm:prSet/>
      <dgm:spPr/>
      <dgm:t>
        <a:bodyPr/>
        <a:lstStyle/>
        <a:p>
          <a:endParaRPr lang="fr-FR"/>
        </a:p>
      </dgm:t>
    </dgm:pt>
    <dgm:pt modelId="{EFFC93BB-A147-43C2-9CB6-A3DE4094D7ED}">
      <dgm:prSet custT="1"/>
      <dgm:spPr>
        <a:solidFill>
          <a:schemeClr val="bg1"/>
        </a:solidFill>
        <a:ln>
          <a:noFill/>
        </a:ln>
      </dgm:spPr>
      <dgm:t>
        <a:bodyPr/>
        <a:lstStyle/>
        <a:p>
          <a:r>
            <a:rPr lang="fr-FR" sz="2200" dirty="0">
              <a:solidFill>
                <a:schemeClr val="tx1"/>
              </a:solidFill>
              <a:latin typeface="+mn-lt"/>
            </a:rPr>
            <a:t>Communications affichées : 34</a:t>
          </a:r>
        </a:p>
      </dgm:t>
    </dgm:pt>
    <dgm:pt modelId="{558D0BD9-1EF3-4DC2-9EB2-0C67A4A5AE0C}" type="parTrans" cxnId="{880DC2AF-327B-44D3-B034-D99AE1EE1D65}">
      <dgm:prSet/>
      <dgm:spPr/>
      <dgm:t>
        <a:bodyPr/>
        <a:lstStyle/>
        <a:p>
          <a:endParaRPr lang="fr-FR"/>
        </a:p>
      </dgm:t>
    </dgm:pt>
    <dgm:pt modelId="{E4EE3A1A-2E0F-458D-A565-85BC226876BE}" type="sibTrans" cxnId="{880DC2AF-327B-44D3-B034-D99AE1EE1D65}">
      <dgm:prSet/>
      <dgm:spPr/>
      <dgm:t>
        <a:bodyPr/>
        <a:lstStyle/>
        <a:p>
          <a:endParaRPr lang="fr-FR"/>
        </a:p>
      </dgm:t>
    </dgm:pt>
    <dgm:pt modelId="{A222217D-B2CE-2E46-9EA3-64C09CAD8881}" type="pres">
      <dgm:prSet presAssocID="{9FEC0DCB-426F-EB44-9891-31863C99CD9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4402FBA-C472-1E41-8636-FEB4D9C6D974}" type="pres">
      <dgm:prSet presAssocID="{68F9E255-6013-DE45-A5C1-4795CD953655}" presName="linNode" presStyleCnt="0"/>
      <dgm:spPr/>
    </dgm:pt>
    <dgm:pt modelId="{7F94A99E-4987-6E46-9672-B3C850819233}" type="pres">
      <dgm:prSet presAssocID="{68F9E255-6013-DE45-A5C1-4795CD953655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67439A-0A5F-5542-B2F7-E8D76E3A7649}" type="pres">
      <dgm:prSet presAssocID="{68F9E255-6013-DE45-A5C1-4795CD953655}" presName="descendantText" presStyleLbl="alignAccFollowNode1" presStyleIdx="0" presStyleCnt="4" custScaleY="12091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DB99F2-9F14-A04C-9179-6DFBBE7BFBC7}" type="pres">
      <dgm:prSet presAssocID="{F6E5D865-A6CF-0747-8268-7D73BDC4312E}" presName="sp" presStyleCnt="0"/>
      <dgm:spPr/>
    </dgm:pt>
    <dgm:pt modelId="{5777CA34-5A5C-934F-9D56-6AAE43DD5E5D}" type="pres">
      <dgm:prSet presAssocID="{0895B93E-128E-F140-9DBA-86854CC6FFEC}" presName="linNode" presStyleCnt="0"/>
      <dgm:spPr/>
    </dgm:pt>
    <dgm:pt modelId="{6233A8F3-0C72-134F-8857-15F8CDFBC6B5}" type="pres">
      <dgm:prSet presAssocID="{0895B93E-128E-F140-9DBA-86854CC6FFEC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501AFE4-F28E-8F4B-B651-D0BA7081D7C1}" type="pres">
      <dgm:prSet presAssocID="{0895B93E-128E-F140-9DBA-86854CC6FFEC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42427C-EED1-384D-9DFD-5BE94BF1484B}" type="pres">
      <dgm:prSet presAssocID="{D1B74C35-5D58-A24C-B807-85E39AAB583D}" presName="sp" presStyleCnt="0"/>
      <dgm:spPr/>
    </dgm:pt>
    <dgm:pt modelId="{E6414845-C42D-424B-B2FB-41F28C712850}" type="pres">
      <dgm:prSet presAssocID="{0E1F7D91-2711-BF43-8008-D869225FCE4C}" presName="linNode" presStyleCnt="0"/>
      <dgm:spPr/>
    </dgm:pt>
    <dgm:pt modelId="{9B6E68A2-7D7F-9C45-AE13-B84EB4FE8BEF}" type="pres">
      <dgm:prSet presAssocID="{0E1F7D91-2711-BF43-8008-D869225FCE4C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5DDC6B-8DAE-DD49-A60A-FF04F556A97E}" type="pres">
      <dgm:prSet presAssocID="{0E1F7D91-2711-BF43-8008-D869225FCE4C}" presName="descendantText" presStyleLbl="alignAccFollowNode1" presStyleIdx="2" presStyleCnt="4" custScaleY="133872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2A9AA72-CA61-4B45-A59C-5323D860257E}" type="pres">
      <dgm:prSet presAssocID="{1C8199E5-45CA-3C4D-A3C9-F092C1EF5C81}" presName="sp" presStyleCnt="0"/>
      <dgm:spPr/>
    </dgm:pt>
    <dgm:pt modelId="{BF34AD28-A332-C54B-812B-27F1D0A6E1AA}" type="pres">
      <dgm:prSet presAssocID="{97E42BEF-9FAB-4E4B-86D0-63B64102E43C}" presName="linNode" presStyleCnt="0"/>
      <dgm:spPr/>
    </dgm:pt>
    <dgm:pt modelId="{49316804-EA97-164E-A389-7F5884FA8EC1}" type="pres">
      <dgm:prSet presAssocID="{97E42BEF-9FAB-4E4B-86D0-63B64102E43C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AA9B86E-ED58-9A42-9273-486807379119}" type="pres">
      <dgm:prSet presAssocID="{97E42BEF-9FAB-4E4B-86D0-63B64102E43C}" presName="descendantText" presStyleLbl="alignAccFollowNode1" presStyleIdx="3" presStyleCnt="4" custScaleY="10811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3195ED90-C67E-084A-AA50-947E90D34F7B}" srcId="{9FEC0DCB-426F-EB44-9891-31863C99CD98}" destId="{97E42BEF-9FAB-4E4B-86D0-63B64102E43C}" srcOrd="3" destOrd="0" parTransId="{C5604376-9C57-9544-90B3-642724D7862F}" sibTransId="{D9EA9915-F53F-7C44-B98B-79DFFDFCBE71}"/>
    <dgm:cxn modelId="{46F914DE-A84B-4B4D-BCEA-8599409701F7}" srcId="{0E1F7D91-2711-BF43-8008-D869225FCE4C}" destId="{1B52ACF5-E083-4A23-9622-B0D7474B43FE}" srcOrd="0" destOrd="0" parTransId="{4B786733-C526-4A30-B1B7-82C6B8BF616C}" sibTransId="{9FC9BBC7-BBB5-4C38-9503-D935673B8C28}"/>
    <dgm:cxn modelId="{2E2DBF88-5AF7-49B8-9158-40549122FE08}" type="presOf" srcId="{C2434ADA-0E4C-48B7-964D-F38D78AEC5D4}" destId="{3AA9B86E-ED58-9A42-9273-486807379119}" srcOrd="0" destOrd="0" presId="urn:microsoft.com/office/officeart/2005/8/layout/vList5"/>
    <dgm:cxn modelId="{880DC2AF-327B-44D3-B034-D99AE1EE1D65}" srcId="{0895B93E-128E-F140-9DBA-86854CC6FFEC}" destId="{EFFC93BB-A147-43C2-9CB6-A3DE4094D7ED}" srcOrd="2" destOrd="0" parTransId="{558D0BD9-1EF3-4DC2-9EB2-0C67A4A5AE0C}" sibTransId="{E4EE3A1A-2E0F-458D-A565-85BC226876BE}"/>
    <dgm:cxn modelId="{ED9307DB-4A91-4C6C-B598-D6E476B93F31}" type="presOf" srcId="{0895B93E-128E-F140-9DBA-86854CC6FFEC}" destId="{6233A8F3-0C72-134F-8857-15F8CDFBC6B5}" srcOrd="0" destOrd="0" presId="urn:microsoft.com/office/officeart/2005/8/layout/vList5"/>
    <dgm:cxn modelId="{810C7065-D8F1-44AB-885F-05F24DC647E9}" type="presOf" srcId="{1FA44DE9-49BB-7841-8367-4D2A65442187}" destId="{4267439A-0A5F-5542-B2F7-E8D76E3A7649}" srcOrd="0" destOrd="0" presId="urn:microsoft.com/office/officeart/2005/8/layout/vList5"/>
    <dgm:cxn modelId="{AA52249A-9782-124D-BB4B-15BCB0455C71}" srcId="{68F9E255-6013-DE45-A5C1-4795CD953655}" destId="{32322A90-7757-A54E-99C1-DA287A61D79B}" srcOrd="2" destOrd="0" parTransId="{75F4910A-47F6-A045-A586-165B659D2B6A}" sibTransId="{A9FFEC47-298D-6C49-947D-4475398978ED}"/>
    <dgm:cxn modelId="{A48C5106-55EF-9241-A6C0-383125A90D7D}" srcId="{0E1F7D91-2711-BF43-8008-D869225FCE4C}" destId="{21895E20-4A69-DD4B-BE8C-41AEBB05A0EE}" srcOrd="3" destOrd="0" parTransId="{3C7C76CC-908E-F247-A548-A6B860ECBDA6}" sibTransId="{2FC32AC6-49B2-7B45-88E1-F19428FB43F2}"/>
    <dgm:cxn modelId="{25309849-5D92-4BC9-B615-F8748B15D209}" type="presOf" srcId="{21895E20-4A69-DD4B-BE8C-41AEBB05A0EE}" destId="{555DDC6B-8DAE-DD49-A60A-FF04F556A97E}" srcOrd="0" destOrd="3" presId="urn:microsoft.com/office/officeart/2005/8/layout/vList5"/>
    <dgm:cxn modelId="{132B26A1-3B3F-44C2-8455-9F5697403970}" type="presOf" srcId="{C6110B10-6255-484B-9F24-5F8699254212}" destId="{555DDC6B-8DAE-DD49-A60A-FF04F556A97E}" srcOrd="0" destOrd="1" presId="urn:microsoft.com/office/officeart/2005/8/layout/vList5"/>
    <dgm:cxn modelId="{D67F1E35-CB82-6541-950F-3C4E09A457F9}" srcId="{97E42BEF-9FAB-4E4B-86D0-63B64102E43C}" destId="{19A12B52-4F62-6D4A-B796-DA12A9262E03}" srcOrd="2" destOrd="0" parTransId="{9E8DEB88-14AB-AF4F-99BB-1C0412980CA3}" sibTransId="{C53F125F-06F6-4E47-8B94-33469B32F888}"/>
    <dgm:cxn modelId="{7BCB8533-7633-43E1-A17D-5719A6826ED6}" type="presOf" srcId="{777D7DEA-2E06-492A-ACE4-6265F7AF985F}" destId="{D501AFE4-F28E-8F4B-B651-D0BA7081D7C1}" srcOrd="0" destOrd="1" presId="urn:microsoft.com/office/officeart/2005/8/layout/vList5"/>
    <dgm:cxn modelId="{40CD0592-7036-46BF-B0A3-5BBC4DA1C987}" type="presOf" srcId="{2DF7600A-DF5C-4DA8-951B-39663ECCD451}" destId="{555DDC6B-8DAE-DD49-A60A-FF04F556A97E}" srcOrd="0" destOrd="2" presId="urn:microsoft.com/office/officeart/2005/8/layout/vList5"/>
    <dgm:cxn modelId="{36B6B4A5-21A7-47FD-8FEF-B39BB573BF5C}" type="presOf" srcId="{0E1F7D91-2711-BF43-8008-D869225FCE4C}" destId="{9B6E68A2-7D7F-9C45-AE13-B84EB4FE8BEF}" srcOrd="0" destOrd="0" presId="urn:microsoft.com/office/officeart/2005/8/layout/vList5"/>
    <dgm:cxn modelId="{9498094D-21A9-4762-A964-2B104331048A}" srcId="{0E1F7D91-2711-BF43-8008-D869225FCE4C}" destId="{2DF7600A-DF5C-4DA8-951B-39663ECCD451}" srcOrd="2" destOrd="0" parTransId="{F57FBA39-7316-4AB4-90DB-9DD269D642B7}" sibTransId="{A14CFACB-4FE8-4193-BED4-22604D2515B7}"/>
    <dgm:cxn modelId="{7DE53525-DBCF-4ADE-955C-40E8C4C6905D}" type="presOf" srcId="{40DB14F9-36E8-F147-969E-35730EB78711}" destId="{4267439A-0A5F-5542-B2F7-E8D76E3A7649}" srcOrd="0" destOrd="1" presId="urn:microsoft.com/office/officeart/2005/8/layout/vList5"/>
    <dgm:cxn modelId="{00FF13D5-A418-4B7A-96F1-A1262455B42D}" type="presOf" srcId="{32322A90-7757-A54E-99C1-DA287A61D79B}" destId="{4267439A-0A5F-5542-B2F7-E8D76E3A7649}" srcOrd="0" destOrd="2" presId="urn:microsoft.com/office/officeart/2005/8/layout/vList5"/>
    <dgm:cxn modelId="{F26C96DF-EF30-9C46-AC6E-315E24B3844B}" srcId="{9FEC0DCB-426F-EB44-9891-31863C99CD98}" destId="{0895B93E-128E-F140-9DBA-86854CC6FFEC}" srcOrd="1" destOrd="0" parTransId="{60A5E420-3641-0C4C-AB9B-8152EAD12C2A}" sibTransId="{D1B74C35-5D58-A24C-B807-85E39AAB583D}"/>
    <dgm:cxn modelId="{55DFC912-DB9F-014B-B1D7-CA84AF639111}" srcId="{68F9E255-6013-DE45-A5C1-4795CD953655}" destId="{40DB14F9-36E8-F147-969E-35730EB78711}" srcOrd="1" destOrd="0" parTransId="{E992366F-3793-9A42-9AF2-C1F6AF5D988E}" sibTransId="{7FF7B957-013C-5E4D-8BF3-2889DA6EA316}"/>
    <dgm:cxn modelId="{851F3049-0419-9443-9447-A08F65B7BF55}" srcId="{0895B93E-128E-F140-9DBA-86854CC6FFEC}" destId="{2743E38D-D71C-7E4E-9DEB-4169B6E19FA0}" srcOrd="0" destOrd="0" parTransId="{8BEEF121-1C8D-8147-88D1-6940239E95EE}" sibTransId="{46B89F89-1278-5841-B511-2C390ED21F31}"/>
    <dgm:cxn modelId="{364370F1-CB2A-4C7F-B49E-1A54EFBB3DDA}" srcId="{0895B93E-128E-F140-9DBA-86854CC6FFEC}" destId="{777D7DEA-2E06-492A-ACE4-6265F7AF985F}" srcOrd="1" destOrd="0" parTransId="{58E930A4-F785-4BD1-96FA-C3CFEF60472A}" sibTransId="{9D11CCF9-6E93-4070-92AA-170461F960E9}"/>
    <dgm:cxn modelId="{D9FAA1E6-CEFA-47DA-955B-30D539A9F0A3}" type="presOf" srcId="{2743E38D-D71C-7E4E-9DEB-4169B6E19FA0}" destId="{D501AFE4-F28E-8F4B-B651-D0BA7081D7C1}" srcOrd="0" destOrd="0" presId="urn:microsoft.com/office/officeart/2005/8/layout/vList5"/>
    <dgm:cxn modelId="{F3E293D2-581D-5647-AEB8-F6B9222A8F9D}" srcId="{68F9E255-6013-DE45-A5C1-4795CD953655}" destId="{1FA44DE9-49BB-7841-8367-4D2A65442187}" srcOrd="0" destOrd="0" parTransId="{2FF13195-49E8-6346-8E52-2E23910EFAF3}" sibTransId="{F40DC9A9-74C4-A94A-B721-A8437F843CC8}"/>
    <dgm:cxn modelId="{6E9C7B89-5178-6B46-A1F1-E021805A25A2}" srcId="{9FEC0DCB-426F-EB44-9891-31863C99CD98}" destId="{0E1F7D91-2711-BF43-8008-D869225FCE4C}" srcOrd="2" destOrd="0" parTransId="{42EAD9E4-76F6-5248-BE88-133825B41D2C}" sibTransId="{1C8199E5-45CA-3C4D-A3C9-F092C1EF5C81}"/>
    <dgm:cxn modelId="{F0266AAA-9B70-1F49-BBF4-75D2BE371B58}" srcId="{9FEC0DCB-426F-EB44-9891-31863C99CD98}" destId="{68F9E255-6013-DE45-A5C1-4795CD953655}" srcOrd="0" destOrd="0" parTransId="{55F765E9-98F5-484F-A802-7807B89C8DFF}" sibTransId="{F6E5D865-A6CF-0747-8268-7D73BDC4312E}"/>
    <dgm:cxn modelId="{4A3BF02D-B5F3-4F0B-96C9-684E0F66DBC8}" type="presOf" srcId="{05BA4330-EDB6-4746-AEC3-BA07A889D7C0}" destId="{3AA9B86E-ED58-9A42-9273-486807379119}" srcOrd="0" destOrd="1" presId="urn:microsoft.com/office/officeart/2005/8/layout/vList5"/>
    <dgm:cxn modelId="{07194249-2C2B-436E-A8E5-308DDE3986BD}" type="presOf" srcId="{9FEC0DCB-426F-EB44-9891-31863C99CD98}" destId="{A222217D-B2CE-2E46-9EA3-64C09CAD8881}" srcOrd="0" destOrd="0" presId="urn:microsoft.com/office/officeart/2005/8/layout/vList5"/>
    <dgm:cxn modelId="{35BBFA7A-D95A-411D-958A-CCC619456746}" srcId="{97E42BEF-9FAB-4E4B-86D0-63B64102E43C}" destId="{05BA4330-EDB6-4746-AEC3-BA07A889D7C0}" srcOrd="1" destOrd="0" parTransId="{82427B5D-A619-430C-B65D-DC1CF86AE386}" sibTransId="{D77D6064-3988-4BD4-BCEF-30E8BD27D1CA}"/>
    <dgm:cxn modelId="{68ACAD83-2EF6-4256-9998-643372F9B380}" type="presOf" srcId="{97E42BEF-9FAB-4E4B-86D0-63B64102E43C}" destId="{49316804-EA97-164E-A389-7F5884FA8EC1}" srcOrd="0" destOrd="0" presId="urn:microsoft.com/office/officeart/2005/8/layout/vList5"/>
    <dgm:cxn modelId="{A396DEE3-0511-4BBF-B4C3-47110EB33526}" srcId="{97E42BEF-9FAB-4E4B-86D0-63B64102E43C}" destId="{C2434ADA-0E4C-48B7-964D-F38D78AEC5D4}" srcOrd="0" destOrd="0" parTransId="{74C7CB66-DC19-4E8F-8B27-D05CF544AE59}" sibTransId="{6FC717F0-593D-4C40-83D6-B62AC2CE3F78}"/>
    <dgm:cxn modelId="{4C478CFC-2484-4ECD-806D-E6DCAB5444BB}" type="presOf" srcId="{EFFC93BB-A147-43C2-9CB6-A3DE4094D7ED}" destId="{D501AFE4-F28E-8F4B-B651-D0BA7081D7C1}" srcOrd="0" destOrd="2" presId="urn:microsoft.com/office/officeart/2005/8/layout/vList5"/>
    <dgm:cxn modelId="{F50C7252-B55D-4DA5-8B37-5F1D3555AD71}" type="presOf" srcId="{68F9E255-6013-DE45-A5C1-4795CD953655}" destId="{7F94A99E-4987-6E46-9672-B3C850819233}" srcOrd="0" destOrd="0" presId="urn:microsoft.com/office/officeart/2005/8/layout/vList5"/>
    <dgm:cxn modelId="{6E6F9790-FD6A-4265-BD8E-ABB7094A2BE0}" type="presOf" srcId="{19A12B52-4F62-6D4A-B796-DA12A9262E03}" destId="{3AA9B86E-ED58-9A42-9273-486807379119}" srcOrd="0" destOrd="2" presId="urn:microsoft.com/office/officeart/2005/8/layout/vList5"/>
    <dgm:cxn modelId="{F3FCDA4D-F52C-4628-BE1F-FDA04B6F4869}" srcId="{0E1F7D91-2711-BF43-8008-D869225FCE4C}" destId="{C6110B10-6255-484B-9F24-5F8699254212}" srcOrd="1" destOrd="0" parTransId="{4CDA3675-376F-4226-BF74-40E94F7C913A}" sibTransId="{05142706-7C4E-4C15-91ED-7F5C0BB9599E}"/>
    <dgm:cxn modelId="{73F6D14C-CA83-4194-B472-DEC5734E0494}" type="presOf" srcId="{1B52ACF5-E083-4A23-9622-B0D7474B43FE}" destId="{555DDC6B-8DAE-DD49-A60A-FF04F556A97E}" srcOrd="0" destOrd="0" presId="urn:microsoft.com/office/officeart/2005/8/layout/vList5"/>
    <dgm:cxn modelId="{134CE0CB-FA30-48D5-B4BD-53F399FB3F29}" type="presParOf" srcId="{A222217D-B2CE-2E46-9EA3-64C09CAD8881}" destId="{84402FBA-C472-1E41-8636-FEB4D9C6D974}" srcOrd="0" destOrd="0" presId="urn:microsoft.com/office/officeart/2005/8/layout/vList5"/>
    <dgm:cxn modelId="{3C97721E-7EA6-418D-B9B3-C130683F8D7D}" type="presParOf" srcId="{84402FBA-C472-1E41-8636-FEB4D9C6D974}" destId="{7F94A99E-4987-6E46-9672-B3C850819233}" srcOrd="0" destOrd="0" presId="urn:microsoft.com/office/officeart/2005/8/layout/vList5"/>
    <dgm:cxn modelId="{B08A34A1-73E6-4603-B585-810EB8282D47}" type="presParOf" srcId="{84402FBA-C472-1E41-8636-FEB4D9C6D974}" destId="{4267439A-0A5F-5542-B2F7-E8D76E3A7649}" srcOrd="1" destOrd="0" presId="urn:microsoft.com/office/officeart/2005/8/layout/vList5"/>
    <dgm:cxn modelId="{483D4365-5E22-4B54-B78B-4CE49BCB4257}" type="presParOf" srcId="{A222217D-B2CE-2E46-9EA3-64C09CAD8881}" destId="{A2DB99F2-9F14-A04C-9179-6DFBBE7BFBC7}" srcOrd="1" destOrd="0" presId="urn:microsoft.com/office/officeart/2005/8/layout/vList5"/>
    <dgm:cxn modelId="{5209B073-3D01-4C42-8C34-C417C5ED3417}" type="presParOf" srcId="{A222217D-B2CE-2E46-9EA3-64C09CAD8881}" destId="{5777CA34-5A5C-934F-9D56-6AAE43DD5E5D}" srcOrd="2" destOrd="0" presId="urn:microsoft.com/office/officeart/2005/8/layout/vList5"/>
    <dgm:cxn modelId="{9C08500C-1ED7-4DF3-855B-1B68DCCC80F2}" type="presParOf" srcId="{5777CA34-5A5C-934F-9D56-6AAE43DD5E5D}" destId="{6233A8F3-0C72-134F-8857-15F8CDFBC6B5}" srcOrd="0" destOrd="0" presId="urn:microsoft.com/office/officeart/2005/8/layout/vList5"/>
    <dgm:cxn modelId="{9AEF229C-7FD8-4B2C-890A-2632FBDE338D}" type="presParOf" srcId="{5777CA34-5A5C-934F-9D56-6AAE43DD5E5D}" destId="{D501AFE4-F28E-8F4B-B651-D0BA7081D7C1}" srcOrd="1" destOrd="0" presId="urn:microsoft.com/office/officeart/2005/8/layout/vList5"/>
    <dgm:cxn modelId="{93D33441-32F0-4D99-B2C5-11A74A58683C}" type="presParOf" srcId="{A222217D-B2CE-2E46-9EA3-64C09CAD8881}" destId="{6742427C-EED1-384D-9DFD-5BE94BF1484B}" srcOrd="3" destOrd="0" presId="urn:microsoft.com/office/officeart/2005/8/layout/vList5"/>
    <dgm:cxn modelId="{77196EDC-6908-4EB8-811A-883D6024B364}" type="presParOf" srcId="{A222217D-B2CE-2E46-9EA3-64C09CAD8881}" destId="{E6414845-C42D-424B-B2FB-41F28C712850}" srcOrd="4" destOrd="0" presId="urn:microsoft.com/office/officeart/2005/8/layout/vList5"/>
    <dgm:cxn modelId="{1C1F6A60-444F-4A2D-8416-4D0A2792ECD9}" type="presParOf" srcId="{E6414845-C42D-424B-B2FB-41F28C712850}" destId="{9B6E68A2-7D7F-9C45-AE13-B84EB4FE8BEF}" srcOrd="0" destOrd="0" presId="urn:microsoft.com/office/officeart/2005/8/layout/vList5"/>
    <dgm:cxn modelId="{8EA6D438-A2A5-4224-93F9-EE921AA18AD9}" type="presParOf" srcId="{E6414845-C42D-424B-B2FB-41F28C712850}" destId="{555DDC6B-8DAE-DD49-A60A-FF04F556A97E}" srcOrd="1" destOrd="0" presId="urn:microsoft.com/office/officeart/2005/8/layout/vList5"/>
    <dgm:cxn modelId="{7F2249F5-A688-4DBB-95E0-7CFE36B103DA}" type="presParOf" srcId="{A222217D-B2CE-2E46-9EA3-64C09CAD8881}" destId="{22A9AA72-CA61-4B45-A59C-5323D860257E}" srcOrd="5" destOrd="0" presId="urn:microsoft.com/office/officeart/2005/8/layout/vList5"/>
    <dgm:cxn modelId="{10E44CBF-43DF-4076-9542-2A2F88534544}" type="presParOf" srcId="{A222217D-B2CE-2E46-9EA3-64C09CAD8881}" destId="{BF34AD28-A332-C54B-812B-27F1D0A6E1AA}" srcOrd="6" destOrd="0" presId="urn:microsoft.com/office/officeart/2005/8/layout/vList5"/>
    <dgm:cxn modelId="{2C31BBEB-AA0B-4D3F-875E-B475A4CEF04F}" type="presParOf" srcId="{BF34AD28-A332-C54B-812B-27F1D0A6E1AA}" destId="{49316804-EA97-164E-A389-7F5884FA8EC1}" srcOrd="0" destOrd="0" presId="urn:microsoft.com/office/officeart/2005/8/layout/vList5"/>
    <dgm:cxn modelId="{4FFBC046-ED83-4813-B29D-BE86EAC0AE07}" type="presParOf" srcId="{BF34AD28-A332-C54B-812B-27F1D0A6E1AA}" destId="{3AA9B86E-ED58-9A42-9273-486807379119}" srcOrd="1" destOrd="0" presId="urn:microsoft.com/office/officeart/2005/8/layout/vList5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EC0DCB-426F-EB44-9891-31863C99CD9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8F9E255-6013-DE45-A5C1-4795CD953655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ACL</a:t>
          </a:r>
          <a:endParaRPr lang="fr-FR" sz="3200" dirty="0">
            <a:solidFill>
              <a:srgbClr val="C00000"/>
            </a:solidFill>
          </a:endParaRPr>
        </a:p>
      </dgm:t>
    </dgm:pt>
    <dgm:pt modelId="{55F765E9-98F5-484F-A802-7807B89C8DFF}" type="parTrans" cxnId="{F0266AAA-9B70-1F49-BBF4-75D2BE371B58}">
      <dgm:prSet/>
      <dgm:spPr/>
      <dgm:t>
        <a:bodyPr/>
        <a:lstStyle/>
        <a:p>
          <a:endParaRPr lang="fr-FR" sz="2400"/>
        </a:p>
      </dgm:t>
    </dgm:pt>
    <dgm:pt modelId="{F6E5D865-A6CF-0747-8268-7D73BDC4312E}" type="sibTrans" cxnId="{F0266AAA-9B70-1F49-BBF4-75D2BE371B58}">
      <dgm:prSet/>
      <dgm:spPr/>
      <dgm:t>
        <a:bodyPr/>
        <a:lstStyle/>
        <a:p>
          <a:endParaRPr lang="fr-FR" sz="2400"/>
        </a:p>
      </dgm:t>
    </dgm:pt>
    <dgm:pt modelId="{1FA44DE9-49BB-7841-8367-4D2A65442187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74 </a:t>
          </a:r>
        </a:p>
      </dgm:t>
    </dgm:pt>
    <dgm:pt modelId="{2FF13195-49E8-6346-8E52-2E23910EFAF3}" type="parTrans" cxnId="{F3E293D2-581D-5647-AEB8-F6B9222A8F9D}">
      <dgm:prSet/>
      <dgm:spPr/>
      <dgm:t>
        <a:bodyPr/>
        <a:lstStyle/>
        <a:p>
          <a:endParaRPr lang="fr-FR" sz="2400"/>
        </a:p>
      </dgm:t>
    </dgm:pt>
    <dgm:pt modelId="{F40DC9A9-74C4-A94A-B721-A8437F843CC8}" type="sibTrans" cxnId="{F3E293D2-581D-5647-AEB8-F6B9222A8F9D}">
      <dgm:prSet/>
      <dgm:spPr/>
      <dgm:t>
        <a:bodyPr/>
        <a:lstStyle/>
        <a:p>
          <a:endParaRPr lang="fr-FR" sz="2400"/>
        </a:p>
      </dgm:t>
    </dgm:pt>
    <dgm:pt modelId="{0895B93E-128E-F140-9DBA-86854CC6FFEC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Colloques et conférences</a:t>
          </a:r>
          <a:endParaRPr lang="fr-FR" sz="3200" dirty="0">
            <a:solidFill>
              <a:srgbClr val="C00000"/>
            </a:solidFill>
          </a:endParaRPr>
        </a:p>
      </dgm:t>
    </dgm:pt>
    <dgm:pt modelId="{60A5E420-3641-0C4C-AB9B-8152EAD12C2A}" type="parTrans" cxnId="{F26C96DF-EF30-9C46-AC6E-315E24B3844B}">
      <dgm:prSet/>
      <dgm:spPr/>
      <dgm:t>
        <a:bodyPr/>
        <a:lstStyle/>
        <a:p>
          <a:endParaRPr lang="fr-FR" sz="2400"/>
        </a:p>
      </dgm:t>
    </dgm:pt>
    <dgm:pt modelId="{D1B74C35-5D58-A24C-B807-85E39AAB583D}" type="sibTrans" cxnId="{F26C96DF-EF30-9C46-AC6E-315E24B3844B}">
      <dgm:prSet/>
      <dgm:spPr/>
      <dgm:t>
        <a:bodyPr/>
        <a:lstStyle/>
        <a:p>
          <a:endParaRPr lang="fr-FR" sz="2400"/>
        </a:p>
      </dgm:t>
    </dgm:pt>
    <dgm:pt modelId="{2743E38D-D71C-7E4E-9DEB-4169B6E19FA0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132 </a:t>
          </a:r>
          <a:endParaRPr lang="fr-FR" sz="2000" dirty="0">
            <a:solidFill>
              <a:srgbClr val="00B0F0"/>
            </a:solidFill>
          </a:endParaRPr>
        </a:p>
      </dgm:t>
    </dgm:pt>
    <dgm:pt modelId="{8BEEF121-1C8D-8147-88D1-6940239E95EE}" type="parTrans" cxnId="{851F3049-0419-9443-9447-A08F65B7BF55}">
      <dgm:prSet/>
      <dgm:spPr/>
      <dgm:t>
        <a:bodyPr/>
        <a:lstStyle/>
        <a:p>
          <a:endParaRPr lang="fr-FR" sz="2400"/>
        </a:p>
      </dgm:t>
    </dgm:pt>
    <dgm:pt modelId="{46B89F89-1278-5841-B511-2C390ED21F31}" type="sibTrans" cxnId="{851F3049-0419-9443-9447-A08F65B7BF55}">
      <dgm:prSet/>
      <dgm:spPr/>
      <dgm:t>
        <a:bodyPr/>
        <a:lstStyle/>
        <a:p>
          <a:endParaRPr lang="fr-FR" sz="2400"/>
        </a:p>
      </dgm:t>
    </dgm:pt>
    <dgm:pt modelId="{64607D96-300B-9644-B6F3-6997B5646B3B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37 invitations </a:t>
          </a:r>
        </a:p>
      </dgm:t>
    </dgm:pt>
    <dgm:pt modelId="{225877DD-121A-4D4A-A83B-08EBE548C1E9}" type="parTrans" cxnId="{D2C9A6AC-F3BF-A34E-973F-08609D21C085}">
      <dgm:prSet/>
      <dgm:spPr/>
      <dgm:t>
        <a:bodyPr/>
        <a:lstStyle/>
        <a:p>
          <a:endParaRPr lang="fr-FR" sz="2400"/>
        </a:p>
      </dgm:t>
    </dgm:pt>
    <dgm:pt modelId="{F52C8367-8638-734D-90F3-1890FFEA90CE}" type="sibTrans" cxnId="{D2C9A6AC-F3BF-A34E-973F-08609D21C085}">
      <dgm:prSet/>
      <dgm:spPr/>
      <dgm:t>
        <a:bodyPr/>
        <a:lstStyle/>
        <a:p>
          <a:endParaRPr lang="fr-FR" sz="2400"/>
        </a:p>
      </dgm:t>
    </dgm:pt>
    <dgm:pt modelId="{97E42BEF-9FAB-4E4B-86D0-63B64102E43C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Ouvrages, chapitres d’ouvrage et diffusion des connaissances</a:t>
          </a:r>
        </a:p>
      </dgm:t>
    </dgm:pt>
    <dgm:pt modelId="{C5604376-9C57-9544-90B3-642724D7862F}" type="parTrans" cxnId="{3195ED90-C67E-084A-AA50-947E90D34F7B}">
      <dgm:prSet/>
      <dgm:spPr/>
      <dgm:t>
        <a:bodyPr/>
        <a:lstStyle/>
        <a:p>
          <a:endParaRPr lang="fr-FR" sz="2400"/>
        </a:p>
      </dgm:t>
    </dgm:pt>
    <dgm:pt modelId="{D9EA9915-F53F-7C44-B98B-79DFFDFCBE71}" type="sibTrans" cxnId="{3195ED90-C67E-084A-AA50-947E90D34F7B}">
      <dgm:prSet/>
      <dgm:spPr/>
      <dgm:t>
        <a:bodyPr/>
        <a:lstStyle/>
        <a:p>
          <a:endParaRPr lang="fr-FR" sz="2400"/>
        </a:p>
      </dgm:t>
    </dgm:pt>
    <dgm:pt modelId="{19A12B52-4F62-6D4A-B796-DA12A9262E03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Chapitres d’ouvrages : 49 dont 6 en anglais</a:t>
          </a:r>
        </a:p>
      </dgm:t>
    </dgm:pt>
    <dgm:pt modelId="{9E8DEB88-14AB-AF4F-99BB-1C0412980CA3}" type="parTrans" cxnId="{D67F1E35-CB82-6541-950F-3C4E09A457F9}">
      <dgm:prSet/>
      <dgm:spPr/>
      <dgm:t>
        <a:bodyPr/>
        <a:lstStyle/>
        <a:p>
          <a:endParaRPr lang="fr-FR" sz="2400"/>
        </a:p>
      </dgm:t>
    </dgm:pt>
    <dgm:pt modelId="{C53F125F-06F6-4E47-8B94-33469B32F888}" type="sibTrans" cxnId="{D67F1E35-CB82-6541-950F-3C4E09A457F9}">
      <dgm:prSet/>
      <dgm:spPr/>
      <dgm:t>
        <a:bodyPr/>
        <a:lstStyle/>
        <a:p>
          <a:endParaRPr lang="fr-FR" sz="2400"/>
        </a:p>
      </dgm:t>
    </dgm:pt>
    <dgm:pt modelId="{D168CD55-0EFF-4645-B261-8974F26380DB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Recherches</a:t>
          </a:r>
          <a:r>
            <a:rPr lang="fr-FR" sz="3600" dirty="0">
              <a:solidFill>
                <a:srgbClr val="C00000"/>
              </a:solidFill>
            </a:rPr>
            <a:t> </a:t>
          </a:r>
          <a:r>
            <a:rPr lang="fr-FR" sz="2800" dirty="0">
              <a:solidFill>
                <a:srgbClr val="C00000"/>
              </a:solidFill>
            </a:rPr>
            <a:t>financées / contrats</a:t>
          </a:r>
          <a:endParaRPr lang="fr-FR" sz="3600" dirty="0">
            <a:solidFill>
              <a:srgbClr val="C00000"/>
            </a:solidFill>
          </a:endParaRPr>
        </a:p>
      </dgm:t>
    </dgm:pt>
    <dgm:pt modelId="{58C4990B-C759-9848-94EB-44D25E85A783}" type="parTrans" cxnId="{1E3CB32E-2A15-CF4D-8E6F-BC514EA5F555}">
      <dgm:prSet/>
      <dgm:spPr/>
      <dgm:t>
        <a:bodyPr/>
        <a:lstStyle/>
        <a:p>
          <a:endParaRPr lang="fr-FR" sz="2400"/>
        </a:p>
      </dgm:t>
    </dgm:pt>
    <dgm:pt modelId="{72EEC06B-A763-2040-870D-DF2A337E6503}" type="sibTrans" cxnId="{1E3CB32E-2A15-CF4D-8E6F-BC514EA5F555}">
      <dgm:prSet/>
      <dgm:spPr/>
      <dgm:t>
        <a:bodyPr/>
        <a:lstStyle/>
        <a:p>
          <a:endParaRPr lang="fr-FR" sz="2400"/>
        </a:p>
      </dgm:t>
    </dgm:pt>
    <dgm:pt modelId="{96F0AFC8-CFB5-6A42-B125-919A4E7DE122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10 dont 8 comme investigateur </a:t>
          </a:r>
          <a:r>
            <a:rPr lang="fr-FR" sz="2000" dirty="0" smtClean="0"/>
            <a:t>principal</a:t>
          </a:r>
          <a:endParaRPr lang="fr-FR" sz="2000" dirty="0"/>
        </a:p>
      </dgm:t>
    </dgm:pt>
    <dgm:pt modelId="{A602F467-69EC-6E47-8F05-8E2C7F50255C}" type="parTrans" cxnId="{068D5210-8E64-C746-9E58-0EE077EE0F82}">
      <dgm:prSet/>
      <dgm:spPr/>
      <dgm:t>
        <a:bodyPr/>
        <a:lstStyle/>
        <a:p>
          <a:endParaRPr lang="fr-FR" sz="2400"/>
        </a:p>
      </dgm:t>
    </dgm:pt>
    <dgm:pt modelId="{41984473-621F-294F-861B-A18E118E704D}" type="sibTrans" cxnId="{068D5210-8E64-C746-9E58-0EE077EE0F82}">
      <dgm:prSet/>
      <dgm:spPr/>
      <dgm:t>
        <a:bodyPr/>
        <a:lstStyle/>
        <a:p>
          <a:endParaRPr lang="fr-FR" sz="2400"/>
        </a:p>
      </dgm:t>
    </dgm:pt>
    <dgm:pt modelId="{0E1F7D91-2711-BF43-8008-D869225FCE4C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Thèses, HDR</a:t>
          </a:r>
        </a:p>
      </dgm:t>
    </dgm:pt>
    <dgm:pt modelId="{42EAD9E4-76F6-5248-BE88-133825B41D2C}" type="parTrans" cxnId="{6E9C7B89-5178-6B46-A1F1-E021805A25A2}">
      <dgm:prSet/>
      <dgm:spPr/>
      <dgm:t>
        <a:bodyPr/>
        <a:lstStyle/>
        <a:p>
          <a:endParaRPr lang="fr-FR" sz="2400"/>
        </a:p>
      </dgm:t>
    </dgm:pt>
    <dgm:pt modelId="{1C8199E5-45CA-3C4D-A3C9-F092C1EF5C81}" type="sibTrans" cxnId="{6E9C7B89-5178-6B46-A1F1-E021805A25A2}">
      <dgm:prSet/>
      <dgm:spPr/>
      <dgm:t>
        <a:bodyPr/>
        <a:lstStyle/>
        <a:p>
          <a:endParaRPr lang="fr-FR" sz="2400"/>
        </a:p>
      </dgm:t>
    </dgm:pt>
    <dgm:pt modelId="{A2BEA534-7BA3-A544-806D-60C6C6178808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 smtClean="0"/>
            <a:t>N = 34</a:t>
          </a:r>
          <a:endParaRPr lang="fr-FR" sz="2000" dirty="0"/>
        </a:p>
      </dgm:t>
    </dgm:pt>
    <dgm:pt modelId="{005A22EC-B0A8-7A4D-9B3A-2D24B4B0D933}" type="parTrans" cxnId="{4B2B8EFC-EA16-2941-9A11-5385FF495F9F}">
      <dgm:prSet/>
      <dgm:spPr/>
      <dgm:t>
        <a:bodyPr/>
        <a:lstStyle/>
        <a:p>
          <a:endParaRPr lang="fr-FR" sz="2400"/>
        </a:p>
      </dgm:t>
    </dgm:pt>
    <dgm:pt modelId="{6703082A-5DBE-9548-8B77-13F0B8A69D1A}" type="sibTrans" cxnId="{4B2B8EFC-EA16-2941-9A11-5385FF495F9F}">
      <dgm:prSet/>
      <dgm:spPr/>
      <dgm:t>
        <a:bodyPr/>
        <a:lstStyle/>
        <a:p>
          <a:endParaRPr lang="fr-FR" sz="2400"/>
        </a:p>
      </dgm:t>
    </dgm:pt>
    <dgm:pt modelId="{75BE3420-63C7-B140-9045-E07DC82BF824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smtClean="0"/>
            <a:t>21 thèses soutenues – 2 soutenances d’HDR</a:t>
          </a:r>
          <a:endParaRPr lang="fr-FR" sz="2000" dirty="0"/>
        </a:p>
      </dgm:t>
    </dgm:pt>
    <dgm:pt modelId="{BF1272C5-E188-6543-BC2A-1583D8814AC4}" type="parTrans" cxnId="{650C3E20-6A9F-914B-A31B-9E6BBF37052C}">
      <dgm:prSet/>
      <dgm:spPr/>
      <dgm:t>
        <a:bodyPr/>
        <a:lstStyle/>
        <a:p>
          <a:endParaRPr lang="fr-FR" sz="2400"/>
        </a:p>
      </dgm:t>
    </dgm:pt>
    <dgm:pt modelId="{CD92EB05-5BD0-3944-AEC6-BDF6EBD2EA60}" type="sibTrans" cxnId="{650C3E20-6A9F-914B-A31B-9E6BBF37052C}">
      <dgm:prSet/>
      <dgm:spPr/>
      <dgm:t>
        <a:bodyPr/>
        <a:lstStyle/>
        <a:p>
          <a:endParaRPr lang="fr-FR" sz="2400"/>
        </a:p>
      </dgm:t>
    </dgm:pt>
    <dgm:pt modelId="{32322A90-7757-A54E-99C1-DA287A61D79B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30 publications issues de thèses / Co-publication</a:t>
          </a:r>
        </a:p>
      </dgm:t>
    </dgm:pt>
    <dgm:pt modelId="{75F4910A-47F6-A045-A586-165B659D2B6A}" type="parTrans" cxnId="{AA52249A-9782-124D-BB4B-15BCB0455C71}">
      <dgm:prSet/>
      <dgm:spPr/>
      <dgm:t>
        <a:bodyPr/>
        <a:lstStyle/>
        <a:p>
          <a:endParaRPr lang="fr-FR" sz="2400"/>
        </a:p>
      </dgm:t>
    </dgm:pt>
    <dgm:pt modelId="{A9FFEC47-298D-6C49-947D-4475398978ED}" type="sibTrans" cxnId="{AA52249A-9782-124D-BB4B-15BCB0455C71}">
      <dgm:prSet/>
      <dgm:spPr/>
      <dgm:t>
        <a:bodyPr/>
        <a:lstStyle/>
        <a:p>
          <a:endParaRPr lang="fr-FR" sz="2400"/>
        </a:p>
      </dgm:t>
    </dgm:pt>
    <dgm:pt modelId="{B36B2794-44C1-4547-9A67-332B452687BA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Dont 17 en langues étrangères (4 en Q1 et 6 en Q2)</a:t>
          </a:r>
        </a:p>
      </dgm:t>
    </dgm:pt>
    <dgm:pt modelId="{EED837B3-A4B8-4FFB-BECD-5DADEEFB93F8}" type="parTrans" cxnId="{E0A56CB2-06DA-4064-BF28-3C48AA189CEB}">
      <dgm:prSet/>
      <dgm:spPr/>
      <dgm:t>
        <a:bodyPr/>
        <a:lstStyle/>
        <a:p>
          <a:endParaRPr lang="fr-FR"/>
        </a:p>
      </dgm:t>
    </dgm:pt>
    <dgm:pt modelId="{76541A21-E626-4226-94A7-26206CF48823}" type="sibTrans" cxnId="{E0A56CB2-06DA-4064-BF28-3C48AA189CEB}">
      <dgm:prSet/>
      <dgm:spPr/>
      <dgm:t>
        <a:bodyPr/>
        <a:lstStyle/>
        <a:p>
          <a:endParaRPr lang="fr-FR"/>
        </a:p>
      </dgm:t>
    </dgm:pt>
    <dgm:pt modelId="{4EAAC0D3-11AD-4C06-A50B-600485BE2FBA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1 direction de revue indexée</a:t>
          </a:r>
        </a:p>
      </dgm:t>
    </dgm:pt>
    <dgm:pt modelId="{A3485D01-FDDE-4874-8D22-6F75B91EF6F4}" type="parTrans" cxnId="{78CAAD4D-3653-48BA-AEAC-4C8CF2624011}">
      <dgm:prSet/>
      <dgm:spPr/>
    </dgm:pt>
    <dgm:pt modelId="{3FE6A808-8EAC-42D3-AAC7-6545AE0B82E2}" type="sibTrans" cxnId="{78CAAD4D-3653-48BA-AEAC-4C8CF2624011}">
      <dgm:prSet/>
      <dgm:spPr/>
    </dgm:pt>
    <dgm:pt modelId="{4C861C14-EE70-40A2-93DE-12AC846BBF9B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10 ouvrages dont 1 en anglais et 2 livres pédagogiques </a:t>
          </a:r>
        </a:p>
      </dgm:t>
    </dgm:pt>
    <dgm:pt modelId="{E287FA76-3762-4028-85C6-36EA4298AAF5}" type="parTrans" cxnId="{0320121C-1F67-47CE-A615-C5450CD3001C}">
      <dgm:prSet/>
      <dgm:spPr/>
    </dgm:pt>
    <dgm:pt modelId="{0EFD5492-01EB-4DD3-A24A-4B9E52EC43CF}" type="sibTrans" cxnId="{0320121C-1F67-47CE-A615-C5450CD3001C}">
      <dgm:prSet/>
      <dgm:spPr/>
    </dgm:pt>
    <dgm:pt modelId="{BB0049C5-6B8B-4F86-BB98-B55C4CBC5DD3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11 organisations de colloque</a:t>
          </a:r>
        </a:p>
      </dgm:t>
    </dgm:pt>
    <dgm:pt modelId="{9D90F45A-C396-4775-96EC-96A797FED532}" type="parTrans" cxnId="{60E84835-54E5-4230-A8AC-97C0E52FF36B}">
      <dgm:prSet/>
      <dgm:spPr/>
    </dgm:pt>
    <dgm:pt modelId="{46FC3602-53AF-4852-AC51-96F22DC09D4A}" type="sibTrans" cxnId="{60E84835-54E5-4230-A8AC-97C0E52FF36B}">
      <dgm:prSet/>
      <dgm:spPr/>
    </dgm:pt>
    <dgm:pt modelId="{2A8DF610-2F53-47B1-839A-44D082469A7F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13 éditions d’actes </a:t>
          </a:r>
          <a:endParaRPr lang="fr-FR" sz="2000" dirty="0">
            <a:solidFill>
              <a:srgbClr val="00B0F0"/>
            </a:solidFill>
          </a:endParaRPr>
        </a:p>
      </dgm:t>
    </dgm:pt>
    <dgm:pt modelId="{17FC07CF-C86C-4270-A797-86DF7D8DFCEA}" type="parTrans" cxnId="{B8D4376B-1443-4ED8-B4D5-FD66863D319E}">
      <dgm:prSet/>
      <dgm:spPr/>
    </dgm:pt>
    <dgm:pt modelId="{81FFA847-8940-4D3C-90EA-0B126091ECA0}" type="sibTrans" cxnId="{B8D4376B-1443-4ED8-B4D5-FD66863D319E}">
      <dgm:prSet/>
      <dgm:spPr/>
    </dgm:pt>
    <dgm:pt modelId="{7C49FD08-B296-4175-B68D-B900336EA558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 smtClean="0">
              <a:solidFill>
                <a:schemeClr val="tx1"/>
              </a:solidFill>
            </a:rPr>
            <a:t>2 CD, 5 autres financés (contrats de recherche, bourse COMUE  et Campus France). </a:t>
          </a:r>
          <a:r>
            <a:rPr lang="fr-FR" sz="2000" dirty="0" smtClean="0"/>
            <a:t>3 docteurs en postes MCF/7 qualifiés CNU </a:t>
          </a:r>
          <a:endParaRPr lang="fr-FR" sz="2000" dirty="0">
            <a:solidFill>
              <a:schemeClr val="tx1"/>
            </a:solidFill>
          </a:endParaRPr>
        </a:p>
      </dgm:t>
    </dgm:pt>
    <dgm:pt modelId="{1B3C8784-6430-475E-8086-CCA512C76FD9}" type="parTrans" cxnId="{F84262EF-DD67-4FFD-867A-A103939BB7AF}">
      <dgm:prSet/>
      <dgm:spPr/>
    </dgm:pt>
    <dgm:pt modelId="{9AEA002B-BBC9-4319-B5DB-723BFA3A1D65}" type="sibTrans" cxnId="{F84262EF-DD67-4FFD-867A-A103939BB7AF}">
      <dgm:prSet/>
      <dgm:spPr/>
    </dgm:pt>
    <dgm:pt modelId="{D0DC6CB6-B812-4CF3-97CF-B301C529A40A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 smtClean="0"/>
            <a:t>Crédits directement gérés par l’UPN : </a:t>
          </a:r>
          <a:r>
            <a:rPr lang="fr-FR" sz="2000" b="0" i="0" u="none" dirty="0" smtClean="0"/>
            <a:t>177 287 €</a:t>
          </a:r>
          <a:endParaRPr lang="fr-FR" sz="2000" dirty="0"/>
        </a:p>
      </dgm:t>
    </dgm:pt>
    <dgm:pt modelId="{21CB1023-134D-41D0-9787-F3FBCB45584D}" type="parTrans" cxnId="{691CF8FF-8522-4622-A416-0BF2C7580965}">
      <dgm:prSet/>
      <dgm:spPr/>
    </dgm:pt>
    <dgm:pt modelId="{14748703-6F08-4FD9-8650-07FBEAB79529}" type="sibTrans" cxnId="{691CF8FF-8522-4622-A416-0BF2C7580965}">
      <dgm:prSet/>
      <dgm:spPr/>
    </dgm:pt>
    <dgm:pt modelId="{35452A18-19E3-429C-9625-F753B1CF4E05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 smtClean="0"/>
            <a:t>Crédits non gérés par l’UPN :  470 000 </a:t>
          </a:r>
          <a:r>
            <a:rPr lang="fr-FR" sz="2000" b="0" i="0" u="none" dirty="0" smtClean="0"/>
            <a:t>€</a:t>
          </a:r>
          <a:endParaRPr lang="fr-FR" sz="2000" dirty="0"/>
        </a:p>
      </dgm:t>
    </dgm:pt>
    <dgm:pt modelId="{34615E39-6110-4ADE-B1E5-43A36E9FD914}" type="parTrans" cxnId="{598B3CA8-AD46-4802-9A3B-8DCEE82CB59E}">
      <dgm:prSet/>
      <dgm:spPr/>
    </dgm:pt>
    <dgm:pt modelId="{8C3D1668-9FD0-40C6-A985-1952E91596B6}" type="sibTrans" cxnId="{598B3CA8-AD46-4802-9A3B-8DCEE82CB59E}">
      <dgm:prSet/>
      <dgm:spPr/>
    </dgm:pt>
    <dgm:pt modelId="{0D673413-3B74-4813-8A32-4B38AA306A2A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endParaRPr lang="fr-FR" sz="2000" dirty="0"/>
        </a:p>
      </dgm:t>
    </dgm:pt>
    <dgm:pt modelId="{256C3256-72DE-4229-A1C3-FC613E59AF17}" type="parTrans" cxnId="{1005A5C6-DEEE-4411-97B4-FAA9ED6E85BC}">
      <dgm:prSet/>
      <dgm:spPr/>
    </dgm:pt>
    <dgm:pt modelId="{7C27FB4F-B56A-48A4-A0EC-4E31ADC2D83A}" type="sibTrans" cxnId="{1005A5C6-DEEE-4411-97B4-FAA9ED6E85BC}">
      <dgm:prSet/>
      <dgm:spPr/>
    </dgm:pt>
    <dgm:pt modelId="{E2F233FD-4DBA-46B7-BC03-EB79093F07C6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endParaRPr lang="fr-FR" sz="2000" dirty="0"/>
        </a:p>
      </dgm:t>
    </dgm:pt>
    <dgm:pt modelId="{23176F50-63D9-40F9-8CD7-269652470272}" type="parTrans" cxnId="{E9A54EF2-ABCE-4CA5-B25E-430607E83535}">
      <dgm:prSet/>
      <dgm:spPr/>
    </dgm:pt>
    <dgm:pt modelId="{563DBA7A-5CF1-46FD-AF13-9D8F5C67EC4B}" type="sibTrans" cxnId="{E9A54EF2-ABCE-4CA5-B25E-430607E83535}">
      <dgm:prSet/>
      <dgm:spPr/>
    </dgm:pt>
    <dgm:pt modelId="{A222217D-B2CE-2E46-9EA3-64C09CAD8881}" type="pres">
      <dgm:prSet presAssocID="{9FEC0DCB-426F-EB44-9891-31863C99CD9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4402FBA-C472-1E41-8636-FEB4D9C6D974}" type="pres">
      <dgm:prSet presAssocID="{68F9E255-6013-DE45-A5C1-4795CD953655}" presName="linNode" presStyleCnt="0"/>
      <dgm:spPr/>
    </dgm:pt>
    <dgm:pt modelId="{7F94A99E-4987-6E46-9672-B3C850819233}" type="pres">
      <dgm:prSet presAssocID="{68F9E255-6013-DE45-A5C1-4795CD953655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67439A-0A5F-5542-B2F7-E8D76E3A7649}" type="pres">
      <dgm:prSet presAssocID="{68F9E255-6013-DE45-A5C1-4795CD953655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DB99F2-9F14-A04C-9179-6DFBBE7BFBC7}" type="pres">
      <dgm:prSet presAssocID="{F6E5D865-A6CF-0747-8268-7D73BDC4312E}" presName="sp" presStyleCnt="0"/>
      <dgm:spPr/>
    </dgm:pt>
    <dgm:pt modelId="{5777CA34-5A5C-934F-9D56-6AAE43DD5E5D}" type="pres">
      <dgm:prSet presAssocID="{0895B93E-128E-F140-9DBA-86854CC6FFEC}" presName="linNode" presStyleCnt="0"/>
      <dgm:spPr/>
    </dgm:pt>
    <dgm:pt modelId="{6233A8F3-0C72-134F-8857-15F8CDFBC6B5}" type="pres">
      <dgm:prSet presAssocID="{0895B93E-128E-F140-9DBA-86854CC6FFEC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501AFE4-F28E-8F4B-B651-D0BA7081D7C1}" type="pres">
      <dgm:prSet presAssocID="{0895B93E-128E-F140-9DBA-86854CC6FFEC}" presName="descendantText" presStyleLbl="alignAccFollowNode1" presStyleIdx="1" presStyleCnt="5" custScaleY="1206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42427C-EED1-384D-9DFD-5BE94BF1484B}" type="pres">
      <dgm:prSet presAssocID="{D1B74C35-5D58-A24C-B807-85E39AAB583D}" presName="sp" presStyleCnt="0"/>
      <dgm:spPr/>
    </dgm:pt>
    <dgm:pt modelId="{61DAC2E7-DA1D-1B46-A0F6-70B9B939D384}" type="pres">
      <dgm:prSet presAssocID="{D168CD55-0EFF-4645-B261-8974F26380DB}" presName="linNode" presStyleCnt="0"/>
      <dgm:spPr/>
    </dgm:pt>
    <dgm:pt modelId="{292E667A-BEF1-CC4B-B732-67C34C093C2E}" type="pres">
      <dgm:prSet presAssocID="{D168CD55-0EFF-4645-B261-8974F26380DB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9880B3-7800-1A48-B383-1F52BBCF2F63}" type="pres">
      <dgm:prSet presAssocID="{D168CD55-0EFF-4645-B261-8974F26380DB}" presName="descendantText" presStyleLbl="alignAccFollowNode1" presStyleIdx="2" presStyleCnt="5" custScaleY="13272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B5945E-981E-3247-8A94-852E6348FC28}" type="pres">
      <dgm:prSet presAssocID="{72EEC06B-A763-2040-870D-DF2A337E6503}" presName="sp" presStyleCnt="0"/>
      <dgm:spPr/>
    </dgm:pt>
    <dgm:pt modelId="{E6414845-C42D-424B-B2FB-41F28C712850}" type="pres">
      <dgm:prSet presAssocID="{0E1F7D91-2711-BF43-8008-D869225FCE4C}" presName="linNode" presStyleCnt="0"/>
      <dgm:spPr/>
    </dgm:pt>
    <dgm:pt modelId="{9B6E68A2-7D7F-9C45-AE13-B84EB4FE8BEF}" type="pres">
      <dgm:prSet presAssocID="{0E1F7D91-2711-BF43-8008-D869225FCE4C}" presName="parentText" presStyleLbl="node1" presStyleIdx="3" presStyleCnt="5" custLinFactNeighborY="-1837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5DDC6B-8DAE-DD49-A60A-FF04F556A97E}" type="pres">
      <dgm:prSet presAssocID="{0E1F7D91-2711-BF43-8008-D869225FCE4C}" presName="descendantText" presStyleLbl="alignAccFollowNode1" presStyleIdx="3" presStyleCnt="5" custScaleY="157768" custLinFactNeighborY="916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2A9AA72-CA61-4B45-A59C-5323D860257E}" type="pres">
      <dgm:prSet presAssocID="{1C8199E5-45CA-3C4D-A3C9-F092C1EF5C81}" presName="sp" presStyleCnt="0"/>
      <dgm:spPr/>
    </dgm:pt>
    <dgm:pt modelId="{BF34AD28-A332-C54B-812B-27F1D0A6E1AA}" type="pres">
      <dgm:prSet presAssocID="{97E42BEF-9FAB-4E4B-86D0-63B64102E43C}" presName="linNode" presStyleCnt="0"/>
      <dgm:spPr/>
    </dgm:pt>
    <dgm:pt modelId="{49316804-EA97-164E-A389-7F5884FA8EC1}" type="pres">
      <dgm:prSet presAssocID="{97E42BEF-9FAB-4E4B-86D0-63B64102E43C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AA9B86E-ED58-9A42-9273-486807379119}" type="pres">
      <dgm:prSet presAssocID="{97E42BEF-9FAB-4E4B-86D0-63B64102E43C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005A5C6-DEEE-4411-97B4-FAA9ED6E85BC}" srcId="{0E1F7D91-2711-BF43-8008-D869225FCE4C}" destId="{0D673413-3B74-4813-8A32-4B38AA306A2A}" srcOrd="4" destOrd="0" parTransId="{256C3256-72DE-4229-A1C3-FC613E59AF17}" sibTransId="{7C27FB4F-B56A-48A4-A0EC-4E31ADC2D83A}"/>
    <dgm:cxn modelId="{D2C9A6AC-F3BF-A34E-973F-08609D21C085}" srcId="{0895B93E-128E-F140-9DBA-86854CC6FFEC}" destId="{64607D96-300B-9644-B6F3-6997B5646B3B}" srcOrd="2" destOrd="0" parTransId="{225877DD-121A-4D4A-A83B-08EBE548C1E9}" sibTransId="{F52C8367-8638-734D-90F3-1890FFEA90CE}"/>
    <dgm:cxn modelId="{650C3E20-6A9F-914B-A31B-9E6BBF37052C}" srcId="{0E1F7D91-2711-BF43-8008-D869225FCE4C}" destId="{75BE3420-63C7-B140-9045-E07DC82BF824}" srcOrd="2" destOrd="0" parTransId="{BF1272C5-E188-6543-BC2A-1583D8814AC4}" sibTransId="{CD92EB05-5BD0-3944-AEC6-BDF6EBD2EA60}"/>
    <dgm:cxn modelId="{F3E293D2-581D-5647-AEB8-F6B9222A8F9D}" srcId="{68F9E255-6013-DE45-A5C1-4795CD953655}" destId="{1FA44DE9-49BB-7841-8367-4D2A65442187}" srcOrd="0" destOrd="0" parTransId="{2FF13195-49E8-6346-8E52-2E23910EFAF3}" sibTransId="{F40DC9A9-74C4-A94A-B721-A8437F843CC8}"/>
    <dgm:cxn modelId="{8FB81F31-2E21-402D-9F09-BC7681D885DC}" type="presOf" srcId="{BB0049C5-6B8B-4F86-BB98-B55C4CBC5DD3}" destId="{D501AFE4-F28E-8F4B-B651-D0BA7081D7C1}" srcOrd="0" destOrd="3" presId="urn:microsoft.com/office/officeart/2005/8/layout/vList5"/>
    <dgm:cxn modelId="{851F3049-0419-9443-9447-A08F65B7BF55}" srcId="{0895B93E-128E-F140-9DBA-86854CC6FFEC}" destId="{2743E38D-D71C-7E4E-9DEB-4169B6E19FA0}" srcOrd="0" destOrd="0" parTransId="{8BEEF121-1C8D-8147-88D1-6940239E95EE}" sibTransId="{46B89F89-1278-5841-B511-2C390ED21F31}"/>
    <dgm:cxn modelId="{B8D4376B-1443-4ED8-B4D5-FD66863D319E}" srcId="{0895B93E-128E-F140-9DBA-86854CC6FFEC}" destId="{2A8DF610-2F53-47B1-839A-44D082469A7F}" srcOrd="1" destOrd="0" parTransId="{17FC07CF-C86C-4270-A797-86DF7D8DFCEA}" sibTransId="{81FFA847-8940-4D3C-90EA-0B126091ECA0}"/>
    <dgm:cxn modelId="{F84262EF-DD67-4FFD-867A-A103939BB7AF}" srcId="{0E1F7D91-2711-BF43-8008-D869225FCE4C}" destId="{7C49FD08-B296-4175-B68D-B900336EA558}" srcOrd="3" destOrd="0" parTransId="{1B3C8784-6430-475E-8086-CCA512C76FD9}" sibTransId="{9AEA002B-BBC9-4319-B5DB-723BFA3A1D65}"/>
    <dgm:cxn modelId="{D67F1E35-CB82-6541-950F-3C4E09A457F9}" srcId="{97E42BEF-9FAB-4E4B-86D0-63B64102E43C}" destId="{19A12B52-4F62-6D4A-B796-DA12A9262E03}" srcOrd="0" destOrd="0" parTransId="{9E8DEB88-14AB-AF4F-99BB-1C0412980CA3}" sibTransId="{C53F125F-06F6-4E47-8B94-33469B32F888}"/>
    <dgm:cxn modelId="{1E3CB32E-2A15-CF4D-8E6F-BC514EA5F555}" srcId="{9FEC0DCB-426F-EB44-9891-31863C99CD98}" destId="{D168CD55-0EFF-4645-B261-8974F26380DB}" srcOrd="2" destOrd="0" parTransId="{58C4990B-C759-9848-94EB-44D25E85A783}" sibTransId="{72EEC06B-A763-2040-870D-DF2A337E6503}"/>
    <dgm:cxn modelId="{0320121C-1F67-47CE-A615-C5450CD3001C}" srcId="{97E42BEF-9FAB-4E4B-86D0-63B64102E43C}" destId="{4C861C14-EE70-40A2-93DE-12AC846BBF9B}" srcOrd="2" destOrd="0" parTransId="{E287FA76-3762-4028-85C6-36EA4298AAF5}" sibTransId="{0EFD5492-01EB-4DD3-A24A-4B9E52EC43CF}"/>
    <dgm:cxn modelId="{107BA15F-D47A-4651-A2A8-60E5A8987DB3}" type="presOf" srcId="{4EAAC0D3-11AD-4C06-A50B-600485BE2FBA}" destId="{3AA9B86E-ED58-9A42-9273-486807379119}" srcOrd="0" destOrd="1" presId="urn:microsoft.com/office/officeart/2005/8/layout/vList5"/>
    <dgm:cxn modelId="{32E461D2-B07D-4DFA-84AB-21753B044817}" type="presOf" srcId="{D0DC6CB6-B812-4CF3-97CF-B301C529A40A}" destId="{F49880B3-7800-1A48-B383-1F52BBCF2F63}" srcOrd="0" destOrd="1" presId="urn:microsoft.com/office/officeart/2005/8/layout/vList5"/>
    <dgm:cxn modelId="{F26C96DF-EF30-9C46-AC6E-315E24B3844B}" srcId="{9FEC0DCB-426F-EB44-9891-31863C99CD98}" destId="{0895B93E-128E-F140-9DBA-86854CC6FFEC}" srcOrd="1" destOrd="0" parTransId="{60A5E420-3641-0C4C-AB9B-8152EAD12C2A}" sibTransId="{D1B74C35-5D58-A24C-B807-85E39AAB583D}"/>
    <dgm:cxn modelId="{7045B78F-83F8-485A-A711-E1135847F899}" type="presOf" srcId="{E2F233FD-4DBA-46B7-BC03-EB79093F07C6}" destId="{555DDC6B-8DAE-DD49-A60A-FF04F556A97E}" srcOrd="0" destOrd="0" presId="urn:microsoft.com/office/officeart/2005/8/layout/vList5"/>
    <dgm:cxn modelId="{F0266AAA-9B70-1F49-BBF4-75D2BE371B58}" srcId="{9FEC0DCB-426F-EB44-9891-31863C99CD98}" destId="{68F9E255-6013-DE45-A5C1-4795CD953655}" srcOrd="0" destOrd="0" parTransId="{55F765E9-98F5-484F-A802-7807B89C8DFF}" sibTransId="{F6E5D865-A6CF-0747-8268-7D73BDC4312E}"/>
    <dgm:cxn modelId="{4DC69E16-CDE7-4527-BBDA-5E711B360213}" type="presOf" srcId="{75BE3420-63C7-B140-9045-E07DC82BF824}" destId="{555DDC6B-8DAE-DD49-A60A-FF04F556A97E}" srcOrd="0" destOrd="2" presId="urn:microsoft.com/office/officeart/2005/8/layout/vList5"/>
    <dgm:cxn modelId="{598B3CA8-AD46-4802-9A3B-8DCEE82CB59E}" srcId="{D168CD55-0EFF-4645-B261-8974F26380DB}" destId="{35452A18-19E3-429C-9625-F753B1CF4E05}" srcOrd="2" destOrd="0" parTransId="{34615E39-6110-4ADE-B1E5-43A36E9FD914}" sibTransId="{8C3D1668-9FD0-40C6-A985-1952E91596B6}"/>
    <dgm:cxn modelId="{9AF19AD9-131A-4497-85B1-B2C7A51F4CE4}" type="presOf" srcId="{9FEC0DCB-426F-EB44-9891-31863C99CD98}" destId="{A222217D-B2CE-2E46-9EA3-64C09CAD8881}" srcOrd="0" destOrd="0" presId="urn:microsoft.com/office/officeart/2005/8/layout/vList5"/>
    <dgm:cxn modelId="{AA52249A-9782-124D-BB4B-15BCB0455C71}" srcId="{68F9E255-6013-DE45-A5C1-4795CD953655}" destId="{32322A90-7757-A54E-99C1-DA287A61D79B}" srcOrd="2" destOrd="0" parTransId="{75F4910A-47F6-A045-A586-165B659D2B6A}" sibTransId="{A9FFEC47-298D-6C49-947D-4475398978ED}"/>
    <dgm:cxn modelId="{6D707886-4F3C-42BA-A5FE-89FDB192F269}" type="presOf" srcId="{35452A18-19E3-429C-9625-F753B1CF4E05}" destId="{F49880B3-7800-1A48-B383-1F52BBCF2F63}" srcOrd="0" destOrd="2" presId="urn:microsoft.com/office/officeart/2005/8/layout/vList5"/>
    <dgm:cxn modelId="{3D4A15BF-3C33-455C-96F8-3FD379B0B226}" type="presOf" srcId="{2A8DF610-2F53-47B1-839A-44D082469A7F}" destId="{D501AFE4-F28E-8F4B-B651-D0BA7081D7C1}" srcOrd="0" destOrd="1" presId="urn:microsoft.com/office/officeart/2005/8/layout/vList5"/>
    <dgm:cxn modelId="{E9F24C38-FF68-48EE-BE81-220638815A0C}" type="presOf" srcId="{0D673413-3B74-4813-8A32-4B38AA306A2A}" destId="{555DDC6B-8DAE-DD49-A60A-FF04F556A97E}" srcOrd="0" destOrd="4" presId="urn:microsoft.com/office/officeart/2005/8/layout/vList5"/>
    <dgm:cxn modelId="{12DDCA49-C90D-4AB5-8C06-A92252BDC0FB}" type="presOf" srcId="{32322A90-7757-A54E-99C1-DA287A61D79B}" destId="{4267439A-0A5F-5542-B2F7-E8D76E3A7649}" srcOrd="0" destOrd="2" presId="urn:microsoft.com/office/officeart/2005/8/layout/vList5"/>
    <dgm:cxn modelId="{2B675404-0F15-42BE-BD83-CF5418FE8CD6}" type="presOf" srcId="{96F0AFC8-CFB5-6A42-B125-919A4E7DE122}" destId="{F49880B3-7800-1A48-B383-1F52BBCF2F63}" srcOrd="0" destOrd="0" presId="urn:microsoft.com/office/officeart/2005/8/layout/vList5"/>
    <dgm:cxn modelId="{78CAAD4D-3653-48BA-AEAC-4C8CF2624011}" srcId="{97E42BEF-9FAB-4E4B-86D0-63B64102E43C}" destId="{4EAAC0D3-11AD-4C06-A50B-600485BE2FBA}" srcOrd="1" destOrd="0" parTransId="{A3485D01-FDDE-4874-8D22-6F75B91EF6F4}" sibTransId="{3FE6A808-8EAC-42D3-AAC7-6545AE0B82E2}"/>
    <dgm:cxn modelId="{0567AA04-A01D-4B5F-89E7-95EDAD3E7207}" type="presOf" srcId="{B36B2794-44C1-4547-9A67-332B452687BA}" destId="{4267439A-0A5F-5542-B2F7-E8D76E3A7649}" srcOrd="0" destOrd="1" presId="urn:microsoft.com/office/officeart/2005/8/layout/vList5"/>
    <dgm:cxn modelId="{48DD2CBD-DF0B-4D62-987B-949ECF5C70BA}" type="presOf" srcId="{0E1F7D91-2711-BF43-8008-D869225FCE4C}" destId="{9B6E68A2-7D7F-9C45-AE13-B84EB4FE8BEF}" srcOrd="0" destOrd="0" presId="urn:microsoft.com/office/officeart/2005/8/layout/vList5"/>
    <dgm:cxn modelId="{44A5497C-B167-4F61-AE9C-7D16ABF782A4}" type="presOf" srcId="{7C49FD08-B296-4175-B68D-B900336EA558}" destId="{555DDC6B-8DAE-DD49-A60A-FF04F556A97E}" srcOrd="0" destOrd="3" presId="urn:microsoft.com/office/officeart/2005/8/layout/vList5"/>
    <dgm:cxn modelId="{FBF15272-C2D8-400A-AC22-6F785750EBED}" type="presOf" srcId="{97E42BEF-9FAB-4E4B-86D0-63B64102E43C}" destId="{49316804-EA97-164E-A389-7F5884FA8EC1}" srcOrd="0" destOrd="0" presId="urn:microsoft.com/office/officeart/2005/8/layout/vList5"/>
    <dgm:cxn modelId="{11BB010B-24A5-47AC-9341-E796D7CFA11D}" type="presOf" srcId="{D168CD55-0EFF-4645-B261-8974F26380DB}" destId="{292E667A-BEF1-CC4B-B732-67C34C093C2E}" srcOrd="0" destOrd="0" presId="urn:microsoft.com/office/officeart/2005/8/layout/vList5"/>
    <dgm:cxn modelId="{E5BC2D16-1D6D-4CAB-9549-EE2B9B00C8E5}" type="presOf" srcId="{68F9E255-6013-DE45-A5C1-4795CD953655}" destId="{7F94A99E-4987-6E46-9672-B3C850819233}" srcOrd="0" destOrd="0" presId="urn:microsoft.com/office/officeart/2005/8/layout/vList5"/>
    <dgm:cxn modelId="{60E84835-54E5-4230-A8AC-97C0E52FF36B}" srcId="{0895B93E-128E-F140-9DBA-86854CC6FFEC}" destId="{BB0049C5-6B8B-4F86-BB98-B55C4CBC5DD3}" srcOrd="3" destOrd="0" parTransId="{9D90F45A-C396-4775-96EC-96A797FED532}" sibTransId="{46FC3602-53AF-4852-AC51-96F22DC09D4A}"/>
    <dgm:cxn modelId="{4B2B8EFC-EA16-2941-9A11-5385FF495F9F}" srcId="{0E1F7D91-2711-BF43-8008-D869225FCE4C}" destId="{A2BEA534-7BA3-A544-806D-60C6C6178808}" srcOrd="1" destOrd="0" parTransId="{005A22EC-B0A8-7A4D-9B3A-2D24B4B0D933}" sibTransId="{6703082A-5DBE-9548-8B77-13F0B8A69D1A}"/>
    <dgm:cxn modelId="{3A59F817-0C45-44B6-88D3-E1EC030AEC22}" type="presOf" srcId="{64607D96-300B-9644-B6F3-6997B5646B3B}" destId="{D501AFE4-F28E-8F4B-B651-D0BA7081D7C1}" srcOrd="0" destOrd="2" presId="urn:microsoft.com/office/officeart/2005/8/layout/vList5"/>
    <dgm:cxn modelId="{C981941C-E7B7-491E-A5C0-E16B012A1232}" type="presOf" srcId="{1FA44DE9-49BB-7841-8367-4D2A65442187}" destId="{4267439A-0A5F-5542-B2F7-E8D76E3A7649}" srcOrd="0" destOrd="0" presId="urn:microsoft.com/office/officeart/2005/8/layout/vList5"/>
    <dgm:cxn modelId="{691CF8FF-8522-4622-A416-0BF2C7580965}" srcId="{D168CD55-0EFF-4645-B261-8974F26380DB}" destId="{D0DC6CB6-B812-4CF3-97CF-B301C529A40A}" srcOrd="1" destOrd="0" parTransId="{21CB1023-134D-41D0-9787-F3FBCB45584D}" sibTransId="{14748703-6F08-4FD9-8650-07FBEAB79529}"/>
    <dgm:cxn modelId="{068D5210-8E64-C746-9E58-0EE077EE0F82}" srcId="{D168CD55-0EFF-4645-B261-8974F26380DB}" destId="{96F0AFC8-CFB5-6A42-B125-919A4E7DE122}" srcOrd="0" destOrd="0" parTransId="{A602F467-69EC-6E47-8F05-8E2C7F50255C}" sibTransId="{41984473-621F-294F-861B-A18E118E704D}"/>
    <dgm:cxn modelId="{B75DF30D-8F43-455E-B4BA-A17D34DFD3FB}" type="presOf" srcId="{A2BEA534-7BA3-A544-806D-60C6C6178808}" destId="{555DDC6B-8DAE-DD49-A60A-FF04F556A97E}" srcOrd="0" destOrd="1" presId="urn:microsoft.com/office/officeart/2005/8/layout/vList5"/>
    <dgm:cxn modelId="{B35753BC-3F24-4A33-B8F4-9D27D20E93E5}" type="presOf" srcId="{0895B93E-128E-F140-9DBA-86854CC6FFEC}" destId="{6233A8F3-0C72-134F-8857-15F8CDFBC6B5}" srcOrd="0" destOrd="0" presId="urn:microsoft.com/office/officeart/2005/8/layout/vList5"/>
    <dgm:cxn modelId="{49A2036D-D33B-4886-9A08-03AF8414D2F6}" type="presOf" srcId="{2743E38D-D71C-7E4E-9DEB-4169B6E19FA0}" destId="{D501AFE4-F28E-8F4B-B651-D0BA7081D7C1}" srcOrd="0" destOrd="0" presId="urn:microsoft.com/office/officeart/2005/8/layout/vList5"/>
    <dgm:cxn modelId="{6E9C7B89-5178-6B46-A1F1-E021805A25A2}" srcId="{9FEC0DCB-426F-EB44-9891-31863C99CD98}" destId="{0E1F7D91-2711-BF43-8008-D869225FCE4C}" srcOrd="3" destOrd="0" parTransId="{42EAD9E4-76F6-5248-BE88-133825B41D2C}" sibTransId="{1C8199E5-45CA-3C4D-A3C9-F092C1EF5C81}"/>
    <dgm:cxn modelId="{E0A56CB2-06DA-4064-BF28-3C48AA189CEB}" srcId="{68F9E255-6013-DE45-A5C1-4795CD953655}" destId="{B36B2794-44C1-4547-9A67-332B452687BA}" srcOrd="1" destOrd="0" parTransId="{EED837B3-A4B8-4FFB-BECD-5DADEEFB93F8}" sibTransId="{76541A21-E626-4226-94A7-26206CF48823}"/>
    <dgm:cxn modelId="{3195ED90-C67E-084A-AA50-947E90D34F7B}" srcId="{9FEC0DCB-426F-EB44-9891-31863C99CD98}" destId="{97E42BEF-9FAB-4E4B-86D0-63B64102E43C}" srcOrd="4" destOrd="0" parTransId="{C5604376-9C57-9544-90B3-642724D7862F}" sibTransId="{D9EA9915-F53F-7C44-B98B-79DFFDFCBE71}"/>
    <dgm:cxn modelId="{A1792E1D-F275-4B28-8349-619068A991B5}" type="presOf" srcId="{19A12B52-4F62-6D4A-B796-DA12A9262E03}" destId="{3AA9B86E-ED58-9A42-9273-486807379119}" srcOrd="0" destOrd="0" presId="urn:microsoft.com/office/officeart/2005/8/layout/vList5"/>
    <dgm:cxn modelId="{38992987-4B90-48BD-91EE-7A2D8D3F0198}" type="presOf" srcId="{4C861C14-EE70-40A2-93DE-12AC846BBF9B}" destId="{3AA9B86E-ED58-9A42-9273-486807379119}" srcOrd="0" destOrd="2" presId="urn:microsoft.com/office/officeart/2005/8/layout/vList5"/>
    <dgm:cxn modelId="{E9A54EF2-ABCE-4CA5-B25E-430607E83535}" srcId="{0E1F7D91-2711-BF43-8008-D869225FCE4C}" destId="{E2F233FD-4DBA-46B7-BC03-EB79093F07C6}" srcOrd="0" destOrd="0" parTransId="{23176F50-63D9-40F9-8CD7-269652470272}" sibTransId="{563DBA7A-5CF1-46FD-AF13-9D8F5C67EC4B}"/>
    <dgm:cxn modelId="{D7E28F44-1D69-49A9-AA70-FC88D49C12CD}" type="presParOf" srcId="{A222217D-B2CE-2E46-9EA3-64C09CAD8881}" destId="{84402FBA-C472-1E41-8636-FEB4D9C6D974}" srcOrd="0" destOrd="0" presId="urn:microsoft.com/office/officeart/2005/8/layout/vList5"/>
    <dgm:cxn modelId="{3283DA9C-62F3-43D3-A386-E0040582E5AF}" type="presParOf" srcId="{84402FBA-C472-1E41-8636-FEB4D9C6D974}" destId="{7F94A99E-4987-6E46-9672-B3C850819233}" srcOrd="0" destOrd="0" presId="urn:microsoft.com/office/officeart/2005/8/layout/vList5"/>
    <dgm:cxn modelId="{CB811F83-AAD3-4592-AE0D-63883F50A886}" type="presParOf" srcId="{84402FBA-C472-1E41-8636-FEB4D9C6D974}" destId="{4267439A-0A5F-5542-B2F7-E8D76E3A7649}" srcOrd="1" destOrd="0" presId="urn:microsoft.com/office/officeart/2005/8/layout/vList5"/>
    <dgm:cxn modelId="{F81AD235-7D86-48A7-9EE5-370684410138}" type="presParOf" srcId="{A222217D-B2CE-2E46-9EA3-64C09CAD8881}" destId="{A2DB99F2-9F14-A04C-9179-6DFBBE7BFBC7}" srcOrd="1" destOrd="0" presId="urn:microsoft.com/office/officeart/2005/8/layout/vList5"/>
    <dgm:cxn modelId="{7C38EE0D-BD97-4F5C-A80E-B62E1578A1AE}" type="presParOf" srcId="{A222217D-B2CE-2E46-9EA3-64C09CAD8881}" destId="{5777CA34-5A5C-934F-9D56-6AAE43DD5E5D}" srcOrd="2" destOrd="0" presId="urn:microsoft.com/office/officeart/2005/8/layout/vList5"/>
    <dgm:cxn modelId="{1A54EFCC-BBA0-4C04-A7BD-B2C5E4E95C09}" type="presParOf" srcId="{5777CA34-5A5C-934F-9D56-6AAE43DD5E5D}" destId="{6233A8F3-0C72-134F-8857-15F8CDFBC6B5}" srcOrd="0" destOrd="0" presId="urn:microsoft.com/office/officeart/2005/8/layout/vList5"/>
    <dgm:cxn modelId="{F50A4E56-7A3E-4728-9FBF-1E2D733511C3}" type="presParOf" srcId="{5777CA34-5A5C-934F-9D56-6AAE43DD5E5D}" destId="{D501AFE4-F28E-8F4B-B651-D0BA7081D7C1}" srcOrd="1" destOrd="0" presId="urn:microsoft.com/office/officeart/2005/8/layout/vList5"/>
    <dgm:cxn modelId="{D7D41857-59AD-4893-AD5A-F78C1F8C8BDF}" type="presParOf" srcId="{A222217D-B2CE-2E46-9EA3-64C09CAD8881}" destId="{6742427C-EED1-384D-9DFD-5BE94BF1484B}" srcOrd="3" destOrd="0" presId="urn:microsoft.com/office/officeart/2005/8/layout/vList5"/>
    <dgm:cxn modelId="{4FF7B6A8-BE17-4EC0-9450-4BB436681328}" type="presParOf" srcId="{A222217D-B2CE-2E46-9EA3-64C09CAD8881}" destId="{61DAC2E7-DA1D-1B46-A0F6-70B9B939D384}" srcOrd="4" destOrd="0" presId="urn:microsoft.com/office/officeart/2005/8/layout/vList5"/>
    <dgm:cxn modelId="{2278BC6A-E9A2-40E4-B98C-918E0B017D08}" type="presParOf" srcId="{61DAC2E7-DA1D-1B46-A0F6-70B9B939D384}" destId="{292E667A-BEF1-CC4B-B732-67C34C093C2E}" srcOrd="0" destOrd="0" presId="urn:microsoft.com/office/officeart/2005/8/layout/vList5"/>
    <dgm:cxn modelId="{7B319C0F-3ED1-4AB9-9C37-63307D9D920A}" type="presParOf" srcId="{61DAC2E7-DA1D-1B46-A0F6-70B9B939D384}" destId="{F49880B3-7800-1A48-B383-1F52BBCF2F63}" srcOrd="1" destOrd="0" presId="urn:microsoft.com/office/officeart/2005/8/layout/vList5"/>
    <dgm:cxn modelId="{06336BB9-1790-4A64-B6C5-170F072FA527}" type="presParOf" srcId="{A222217D-B2CE-2E46-9EA3-64C09CAD8881}" destId="{3EB5945E-981E-3247-8A94-852E6348FC28}" srcOrd="5" destOrd="0" presId="urn:microsoft.com/office/officeart/2005/8/layout/vList5"/>
    <dgm:cxn modelId="{4735B040-AD05-407A-81B0-5032EBFB0783}" type="presParOf" srcId="{A222217D-B2CE-2E46-9EA3-64C09CAD8881}" destId="{E6414845-C42D-424B-B2FB-41F28C712850}" srcOrd="6" destOrd="0" presId="urn:microsoft.com/office/officeart/2005/8/layout/vList5"/>
    <dgm:cxn modelId="{5CFC7BC9-A6A9-41D6-9B56-5F6AD579DC09}" type="presParOf" srcId="{E6414845-C42D-424B-B2FB-41F28C712850}" destId="{9B6E68A2-7D7F-9C45-AE13-B84EB4FE8BEF}" srcOrd="0" destOrd="0" presId="urn:microsoft.com/office/officeart/2005/8/layout/vList5"/>
    <dgm:cxn modelId="{5E95C7F8-E135-49B9-901E-B3864BE02B96}" type="presParOf" srcId="{E6414845-C42D-424B-B2FB-41F28C712850}" destId="{555DDC6B-8DAE-DD49-A60A-FF04F556A97E}" srcOrd="1" destOrd="0" presId="urn:microsoft.com/office/officeart/2005/8/layout/vList5"/>
    <dgm:cxn modelId="{93877B44-CA16-42B4-A89E-BA19FACCDAEB}" type="presParOf" srcId="{A222217D-B2CE-2E46-9EA3-64C09CAD8881}" destId="{22A9AA72-CA61-4B45-A59C-5323D860257E}" srcOrd="7" destOrd="0" presId="urn:microsoft.com/office/officeart/2005/8/layout/vList5"/>
    <dgm:cxn modelId="{F543414D-DDAB-4F53-99E3-6861F2F91CC4}" type="presParOf" srcId="{A222217D-B2CE-2E46-9EA3-64C09CAD8881}" destId="{BF34AD28-A332-C54B-812B-27F1D0A6E1AA}" srcOrd="8" destOrd="0" presId="urn:microsoft.com/office/officeart/2005/8/layout/vList5"/>
    <dgm:cxn modelId="{735267FA-F167-4103-8DFE-F1AE54B8C1F0}" type="presParOf" srcId="{BF34AD28-A332-C54B-812B-27F1D0A6E1AA}" destId="{49316804-EA97-164E-A389-7F5884FA8EC1}" srcOrd="0" destOrd="0" presId="urn:microsoft.com/office/officeart/2005/8/layout/vList5"/>
    <dgm:cxn modelId="{EFB2A407-30F6-4BFD-A07B-7B0E7526F839}" type="presParOf" srcId="{BF34AD28-A332-C54B-812B-27F1D0A6E1AA}" destId="{3AA9B86E-ED58-9A42-9273-486807379119}" srcOrd="1" destOrd="0" presId="urn:microsoft.com/office/officeart/2005/8/layout/vList5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EC0DCB-426F-EB44-9891-31863C99CD98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8F9E255-6013-DE45-A5C1-4795CD953655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ACL</a:t>
          </a:r>
          <a:endParaRPr lang="fr-FR" sz="3200" dirty="0">
            <a:solidFill>
              <a:srgbClr val="C00000"/>
            </a:solidFill>
          </a:endParaRPr>
        </a:p>
      </dgm:t>
    </dgm:pt>
    <dgm:pt modelId="{55F765E9-98F5-484F-A802-7807B89C8DFF}" type="parTrans" cxnId="{F0266AAA-9B70-1F49-BBF4-75D2BE371B58}">
      <dgm:prSet/>
      <dgm:spPr/>
      <dgm:t>
        <a:bodyPr/>
        <a:lstStyle/>
        <a:p>
          <a:endParaRPr lang="fr-FR" sz="2400"/>
        </a:p>
      </dgm:t>
    </dgm:pt>
    <dgm:pt modelId="{F6E5D865-A6CF-0747-8268-7D73BDC4312E}" type="sibTrans" cxnId="{F0266AAA-9B70-1F49-BBF4-75D2BE371B58}">
      <dgm:prSet/>
      <dgm:spPr/>
      <dgm:t>
        <a:bodyPr/>
        <a:lstStyle/>
        <a:p>
          <a:endParaRPr lang="fr-FR" sz="2400"/>
        </a:p>
      </dgm:t>
    </dgm:pt>
    <dgm:pt modelId="{1FA44DE9-49BB-7841-8367-4D2A65442187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18</a:t>
          </a:r>
        </a:p>
      </dgm:t>
    </dgm:pt>
    <dgm:pt modelId="{2FF13195-49E8-6346-8E52-2E23910EFAF3}" type="parTrans" cxnId="{F3E293D2-581D-5647-AEB8-F6B9222A8F9D}">
      <dgm:prSet/>
      <dgm:spPr/>
      <dgm:t>
        <a:bodyPr/>
        <a:lstStyle/>
        <a:p>
          <a:endParaRPr lang="fr-FR" sz="2400"/>
        </a:p>
      </dgm:t>
    </dgm:pt>
    <dgm:pt modelId="{F40DC9A9-74C4-A94A-B721-A8437F843CC8}" type="sibTrans" cxnId="{F3E293D2-581D-5647-AEB8-F6B9222A8F9D}">
      <dgm:prSet/>
      <dgm:spPr/>
      <dgm:t>
        <a:bodyPr/>
        <a:lstStyle/>
        <a:p>
          <a:endParaRPr lang="fr-FR" sz="2400"/>
        </a:p>
      </dgm:t>
    </dgm:pt>
    <dgm:pt modelId="{0895B93E-128E-F140-9DBA-86854CC6FFEC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Colloques et conférences</a:t>
          </a:r>
          <a:endParaRPr lang="fr-FR" sz="3200" dirty="0">
            <a:solidFill>
              <a:srgbClr val="C00000"/>
            </a:solidFill>
          </a:endParaRPr>
        </a:p>
      </dgm:t>
    </dgm:pt>
    <dgm:pt modelId="{60A5E420-3641-0C4C-AB9B-8152EAD12C2A}" type="parTrans" cxnId="{F26C96DF-EF30-9C46-AC6E-315E24B3844B}">
      <dgm:prSet/>
      <dgm:spPr/>
      <dgm:t>
        <a:bodyPr/>
        <a:lstStyle/>
        <a:p>
          <a:endParaRPr lang="fr-FR" sz="2400"/>
        </a:p>
      </dgm:t>
    </dgm:pt>
    <dgm:pt modelId="{D1B74C35-5D58-A24C-B807-85E39AAB583D}" type="sibTrans" cxnId="{F26C96DF-EF30-9C46-AC6E-315E24B3844B}">
      <dgm:prSet/>
      <dgm:spPr/>
      <dgm:t>
        <a:bodyPr/>
        <a:lstStyle/>
        <a:p>
          <a:endParaRPr lang="fr-FR" sz="2400"/>
        </a:p>
      </dgm:t>
    </dgm:pt>
    <dgm:pt modelId="{2743E38D-D71C-7E4E-9DEB-4169B6E19FA0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28</a:t>
          </a:r>
        </a:p>
      </dgm:t>
    </dgm:pt>
    <dgm:pt modelId="{8BEEF121-1C8D-8147-88D1-6940239E95EE}" type="parTrans" cxnId="{851F3049-0419-9443-9447-A08F65B7BF55}">
      <dgm:prSet/>
      <dgm:spPr/>
      <dgm:t>
        <a:bodyPr/>
        <a:lstStyle/>
        <a:p>
          <a:endParaRPr lang="fr-FR" sz="2400"/>
        </a:p>
      </dgm:t>
    </dgm:pt>
    <dgm:pt modelId="{46B89F89-1278-5841-B511-2C390ED21F31}" type="sibTrans" cxnId="{851F3049-0419-9443-9447-A08F65B7BF55}">
      <dgm:prSet/>
      <dgm:spPr/>
      <dgm:t>
        <a:bodyPr/>
        <a:lstStyle/>
        <a:p>
          <a:endParaRPr lang="fr-FR" sz="2400"/>
        </a:p>
      </dgm:t>
    </dgm:pt>
    <dgm:pt modelId="{97E42BEF-9FAB-4E4B-86D0-63B64102E43C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Ouvrages, chapitres d’ouvrage et diffusion des connaissances</a:t>
          </a:r>
        </a:p>
      </dgm:t>
    </dgm:pt>
    <dgm:pt modelId="{C5604376-9C57-9544-90B3-642724D7862F}" type="parTrans" cxnId="{3195ED90-C67E-084A-AA50-947E90D34F7B}">
      <dgm:prSet/>
      <dgm:spPr/>
      <dgm:t>
        <a:bodyPr/>
        <a:lstStyle/>
        <a:p>
          <a:endParaRPr lang="fr-FR" sz="2400"/>
        </a:p>
      </dgm:t>
    </dgm:pt>
    <dgm:pt modelId="{D9EA9915-F53F-7C44-B98B-79DFFDFCBE71}" type="sibTrans" cxnId="{3195ED90-C67E-084A-AA50-947E90D34F7B}">
      <dgm:prSet/>
      <dgm:spPr/>
      <dgm:t>
        <a:bodyPr/>
        <a:lstStyle/>
        <a:p>
          <a:endParaRPr lang="fr-FR" sz="2400"/>
        </a:p>
      </dgm:t>
    </dgm:pt>
    <dgm:pt modelId="{19A12B52-4F62-6D4A-B796-DA12A9262E03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2 chapitres</a:t>
          </a:r>
        </a:p>
      </dgm:t>
    </dgm:pt>
    <dgm:pt modelId="{9E8DEB88-14AB-AF4F-99BB-1C0412980CA3}" type="parTrans" cxnId="{D67F1E35-CB82-6541-950F-3C4E09A457F9}">
      <dgm:prSet/>
      <dgm:spPr/>
      <dgm:t>
        <a:bodyPr/>
        <a:lstStyle/>
        <a:p>
          <a:endParaRPr lang="fr-FR" sz="2400"/>
        </a:p>
      </dgm:t>
    </dgm:pt>
    <dgm:pt modelId="{C53F125F-06F6-4E47-8B94-33469B32F888}" type="sibTrans" cxnId="{D67F1E35-CB82-6541-950F-3C4E09A457F9}">
      <dgm:prSet/>
      <dgm:spPr/>
      <dgm:t>
        <a:bodyPr/>
        <a:lstStyle/>
        <a:p>
          <a:endParaRPr lang="fr-FR" sz="2400"/>
        </a:p>
      </dgm:t>
    </dgm:pt>
    <dgm:pt modelId="{D168CD55-0EFF-4645-B261-8974F26380DB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Recherches</a:t>
          </a:r>
          <a:r>
            <a:rPr lang="fr-FR" sz="3600" dirty="0">
              <a:solidFill>
                <a:srgbClr val="C00000"/>
              </a:solidFill>
            </a:rPr>
            <a:t> </a:t>
          </a:r>
          <a:r>
            <a:rPr lang="fr-FR" sz="2800" dirty="0">
              <a:solidFill>
                <a:srgbClr val="C00000"/>
              </a:solidFill>
            </a:rPr>
            <a:t>financées / contrats</a:t>
          </a:r>
          <a:endParaRPr lang="fr-FR" sz="3600" dirty="0">
            <a:solidFill>
              <a:srgbClr val="C00000"/>
            </a:solidFill>
          </a:endParaRPr>
        </a:p>
      </dgm:t>
    </dgm:pt>
    <dgm:pt modelId="{58C4990B-C759-9848-94EB-44D25E85A783}" type="parTrans" cxnId="{1E3CB32E-2A15-CF4D-8E6F-BC514EA5F555}">
      <dgm:prSet/>
      <dgm:spPr/>
      <dgm:t>
        <a:bodyPr/>
        <a:lstStyle/>
        <a:p>
          <a:endParaRPr lang="fr-FR" sz="2400"/>
        </a:p>
      </dgm:t>
    </dgm:pt>
    <dgm:pt modelId="{72EEC06B-A763-2040-870D-DF2A337E6503}" type="sibTrans" cxnId="{1E3CB32E-2A15-CF4D-8E6F-BC514EA5F555}">
      <dgm:prSet/>
      <dgm:spPr/>
      <dgm:t>
        <a:bodyPr/>
        <a:lstStyle/>
        <a:p>
          <a:endParaRPr lang="fr-FR" sz="2400"/>
        </a:p>
      </dgm:t>
    </dgm:pt>
    <dgm:pt modelId="{96F0AFC8-CFB5-6A42-B125-919A4E7DE122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10 (PNA, ANR, </a:t>
          </a:r>
          <a:r>
            <a:rPr lang="fr-FR" sz="2000" dirty="0" smtClean="0"/>
            <a:t>Associations, </a:t>
          </a:r>
          <a:r>
            <a:rPr lang="fr-FR" sz="2000" dirty="0"/>
            <a:t>fondations)</a:t>
          </a:r>
        </a:p>
      </dgm:t>
    </dgm:pt>
    <dgm:pt modelId="{A602F467-69EC-6E47-8F05-8E2C7F50255C}" type="parTrans" cxnId="{068D5210-8E64-C746-9E58-0EE077EE0F82}">
      <dgm:prSet/>
      <dgm:spPr/>
      <dgm:t>
        <a:bodyPr/>
        <a:lstStyle/>
        <a:p>
          <a:endParaRPr lang="fr-FR" sz="2400"/>
        </a:p>
      </dgm:t>
    </dgm:pt>
    <dgm:pt modelId="{41984473-621F-294F-861B-A18E118E704D}" type="sibTrans" cxnId="{068D5210-8E64-C746-9E58-0EE077EE0F82}">
      <dgm:prSet/>
      <dgm:spPr/>
      <dgm:t>
        <a:bodyPr/>
        <a:lstStyle/>
        <a:p>
          <a:endParaRPr lang="fr-FR" sz="2400"/>
        </a:p>
      </dgm:t>
    </dgm:pt>
    <dgm:pt modelId="{0E1F7D91-2711-BF43-8008-D869225FCE4C}">
      <dgm:prSet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FR" sz="2800" dirty="0">
              <a:solidFill>
                <a:srgbClr val="C00000"/>
              </a:solidFill>
            </a:rPr>
            <a:t>Thèses, HDR</a:t>
          </a:r>
        </a:p>
      </dgm:t>
    </dgm:pt>
    <dgm:pt modelId="{42EAD9E4-76F6-5248-BE88-133825B41D2C}" type="parTrans" cxnId="{6E9C7B89-5178-6B46-A1F1-E021805A25A2}">
      <dgm:prSet/>
      <dgm:spPr/>
      <dgm:t>
        <a:bodyPr/>
        <a:lstStyle/>
        <a:p>
          <a:endParaRPr lang="fr-FR" sz="2400"/>
        </a:p>
      </dgm:t>
    </dgm:pt>
    <dgm:pt modelId="{1C8199E5-45CA-3C4D-A3C9-F092C1EF5C81}" type="sibTrans" cxnId="{6E9C7B89-5178-6B46-A1F1-E021805A25A2}">
      <dgm:prSet/>
      <dgm:spPr/>
      <dgm:t>
        <a:bodyPr/>
        <a:lstStyle/>
        <a:p>
          <a:endParaRPr lang="fr-FR" sz="2400"/>
        </a:p>
      </dgm:t>
    </dgm:pt>
    <dgm:pt modelId="{A2BEA534-7BA3-A544-806D-60C6C6178808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>
              <a:solidFill>
                <a:schemeClr val="tx1"/>
              </a:solidFill>
            </a:rPr>
            <a:t>4 </a:t>
          </a:r>
        </a:p>
      </dgm:t>
    </dgm:pt>
    <dgm:pt modelId="{005A22EC-B0A8-7A4D-9B3A-2D24B4B0D933}" type="parTrans" cxnId="{4B2B8EFC-EA16-2941-9A11-5385FF495F9F}">
      <dgm:prSet/>
      <dgm:spPr/>
      <dgm:t>
        <a:bodyPr/>
        <a:lstStyle/>
        <a:p>
          <a:endParaRPr lang="fr-FR" sz="2400"/>
        </a:p>
      </dgm:t>
    </dgm:pt>
    <dgm:pt modelId="{6703082A-5DBE-9548-8B77-13F0B8A69D1A}" type="sibTrans" cxnId="{4B2B8EFC-EA16-2941-9A11-5385FF495F9F}">
      <dgm:prSet/>
      <dgm:spPr/>
      <dgm:t>
        <a:bodyPr/>
        <a:lstStyle/>
        <a:p>
          <a:endParaRPr lang="fr-FR" sz="2400"/>
        </a:p>
      </dgm:t>
    </dgm:pt>
    <dgm:pt modelId="{75BE3420-63C7-B140-9045-E07DC82BF824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>
              <a:solidFill>
                <a:schemeClr val="tx1"/>
              </a:solidFill>
            </a:rPr>
            <a:t>dont 2 soutenues </a:t>
          </a:r>
          <a:r>
            <a:rPr lang="fr-FR" sz="2000" dirty="0" smtClean="0">
              <a:solidFill>
                <a:schemeClr val="tx1"/>
              </a:solidFill>
            </a:rPr>
            <a:t>(2 codirections </a:t>
          </a:r>
          <a:r>
            <a:rPr lang="fr-FR" sz="2000" dirty="0">
              <a:solidFill>
                <a:schemeClr val="tx1"/>
              </a:solidFill>
            </a:rPr>
            <a:t>avec </a:t>
          </a:r>
          <a:r>
            <a:rPr lang="fr-FR" sz="2000" dirty="0" smtClean="0">
              <a:solidFill>
                <a:schemeClr val="tx1"/>
              </a:solidFill>
            </a:rPr>
            <a:t>Evaclipsy)</a:t>
          </a:r>
          <a:endParaRPr lang="fr-FR" sz="2000" dirty="0">
            <a:solidFill>
              <a:schemeClr val="tx1"/>
            </a:solidFill>
          </a:endParaRPr>
        </a:p>
      </dgm:t>
    </dgm:pt>
    <dgm:pt modelId="{BF1272C5-E188-6543-BC2A-1583D8814AC4}" type="parTrans" cxnId="{650C3E20-6A9F-914B-A31B-9E6BBF37052C}">
      <dgm:prSet/>
      <dgm:spPr/>
      <dgm:t>
        <a:bodyPr/>
        <a:lstStyle/>
        <a:p>
          <a:endParaRPr lang="fr-FR" sz="2400"/>
        </a:p>
      </dgm:t>
    </dgm:pt>
    <dgm:pt modelId="{CD92EB05-5BD0-3944-AEC6-BDF6EBD2EA60}" type="sibTrans" cxnId="{650C3E20-6A9F-914B-A31B-9E6BBF37052C}">
      <dgm:prSet/>
      <dgm:spPr/>
      <dgm:t>
        <a:bodyPr/>
        <a:lstStyle/>
        <a:p>
          <a:endParaRPr lang="fr-FR" sz="2400"/>
        </a:p>
      </dgm:t>
    </dgm:pt>
    <dgm:pt modelId="{B890BC51-5C9B-4D87-B37B-D2A50045761F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>
              <a:solidFill>
                <a:schemeClr val="tx1"/>
              </a:solidFill>
            </a:rPr>
            <a:t>100 % financées (Allocation, réponses à appel d’offre)</a:t>
          </a:r>
        </a:p>
      </dgm:t>
    </dgm:pt>
    <dgm:pt modelId="{7175ECAF-AB28-4167-B528-9482341134C8}" type="parTrans" cxnId="{F0971F43-DE60-4A34-A8B5-0282AD63B2BA}">
      <dgm:prSet/>
      <dgm:spPr/>
    </dgm:pt>
    <dgm:pt modelId="{39BAB990-C8C8-40A1-BF6B-7C186F60D377}" type="sibTrans" cxnId="{F0971F43-DE60-4A34-A8B5-0282AD63B2BA}">
      <dgm:prSet/>
      <dgm:spPr/>
    </dgm:pt>
    <dgm:pt modelId="{2B5E90C8-3CD9-4992-8CC2-2A46B04BC234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Dont 7 à l’étranger</a:t>
          </a:r>
        </a:p>
      </dgm:t>
    </dgm:pt>
    <dgm:pt modelId="{C22BF708-54D7-4C77-98D5-51A6B7A5FBDC}" type="parTrans" cxnId="{AE1B8098-90E8-45F0-B520-775145B7EF67}">
      <dgm:prSet/>
      <dgm:spPr/>
    </dgm:pt>
    <dgm:pt modelId="{8B03541A-EDA6-4F12-B366-DDD422BE3E18}" type="sibTrans" cxnId="{AE1B8098-90E8-45F0-B520-775145B7EF67}">
      <dgm:prSet/>
      <dgm:spPr/>
    </dgm:pt>
    <dgm:pt modelId="{B36B2794-44C1-4547-9A67-332B452687BA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83% en anglais, 50 % Q1 et 28 % Q2</a:t>
          </a:r>
        </a:p>
      </dgm:t>
    </dgm:pt>
    <dgm:pt modelId="{76541A21-E626-4226-94A7-26206CF48823}" type="sibTrans" cxnId="{E0A56CB2-06DA-4064-BF28-3C48AA189CEB}">
      <dgm:prSet/>
      <dgm:spPr/>
      <dgm:t>
        <a:bodyPr/>
        <a:lstStyle/>
        <a:p>
          <a:endParaRPr lang="fr-FR"/>
        </a:p>
      </dgm:t>
    </dgm:pt>
    <dgm:pt modelId="{EED837B3-A4B8-4FFB-BECD-5DADEEFB93F8}" type="parTrans" cxnId="{E0A56CB2-06DA-4064-BF28-3C48AA189CEB}">
      <dgm:prSet/>
      <dgm:spPr/>
      <dgm:t>
        <a:bodyPr/>
        <a:lstStyle/>
        <a:p>
          <a:endParaRPr lang="fr-FR"/>
        </a:p>
      </dgm:t>
    </dgm:pt>
    <dgm:pt modelId="{32322A90-7757-A54E-99C1-DA287A61D79B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22% avec doctorants, 39% collaborations internationales</a:t>
          </a:r>
        </a:p>
      </dgm:t>
    </dgm:pt>
    <dgm:pt modelId="{A9FFEC47-298D-6C49-947D-4475398978ED}" type="sibTrans" cxnId="{AA52249A-9782-124D-BB4B-15BCB0455C71}">
      <dgm:prSet/>
      <dgm:spPr/>
      <dgm:t>
        <a:bodyPr/>
        <a:lstStyle/>
        <a:p>
          <a:endParaRPr lang="fr-FR" sz="2400"/>
        </a:p>
      </dgm:t>
    </dgm:pt>
    <dgm:pt modelId="{75F4910A-47F6-A045-A586-165B659D2B6A}" type="parTrans" cxnId="{AA52249A-9782-124D-BB4B-15BCB0455C71}">
      <dgm:prSet/>
      <dgm:spPr/>
      <dgm:t>
        <a:bodyPr/>
        <a:lstStyle/>
        <a:p>
          <a:endParaRPr lang="fr-FR" sz="2400"/>
        </a:p>
      </dgm:t>
    </dgm:pt>
    <dgm:pt modelId="{BBEC4926-BA0B-AD4E-B693-5307B8109043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dont 5 comme investigateur principal (dont pour la France, l’ANR)</a:t>
          </a:r>
        </a:p>
      </dgm:t>
    </dgm:pt>
    <dgm:pt modelId="{23987500-295A-514D-8273-357D1821BC50}" type="parTrans" cxnId="{5BC62B02-0E7A-8C49-8284-D1D001C7B709}">
      <dgm:prSet/>
      <dgm:spPr/>
    </dgm:pt>
    <dgm:pt modelId="{42B6AEFD-618B-2F40-A3F1-2ED963F8AA09}" type="sibTrans" cxnId="{5BC62B02-0E7A-8C49-8284-D1D001C7B709}">
      <dgm:prSet/>
      <dgm:spPr/>
    </dgm:pt>
    <dgm:pt modelId="{4AF8715F-99DB-294E-AE6E-F8849807665A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6 articles dans des revues professionnelles</a:t>
          </a:r>
        </a:p>
      </dgm:t>
    </dgm:pt>
    <dgm:pt modelId="{1C9AA1F4-1B4D-9644-8FAF-65E016164E39}" type="parTrans" cxnId="{22764102-B36B-1945-9960-6087E8501408}">
      <dgm:prSet/>
      <dgm:spPr/>
    </dgm:pt>
    <dgm:pt modelId="{4381AEB1-4879-4D4B-B8DB-AB3F46435F98}" type="sibTrans" cxnId="{22764102-B36B-1945-9960-6087E8501408}">
      <dgm:prSet/>
      <dgm:spPr/>
    </dgm:pt>
    <dgm:pt modelId="{2B5B96DA-075F-4839-BC2A-18BC4A80ABAD}">
      <dgm:prSet custT="1"/>
      <dgm:spPr>
        <a:solidFill>
          <a:schemeClr val="bg1">
            <a:alpha val="89804"/>
          </a:schemeClr>
        </a:solidFill>
      </dgm:spPr>
      <dgm:t>
        <a:bodyPr/>
        <a:lstStyle/>
        <a:p>
          <a:r>
            <a:rPr lang="fr-FR" sz="2000" dirty="0"/>
            <a:t>Dont 7 invitations</a:t>
          </a:r>
        </a:p>
      </dgm:t>
    </dgm:pt>
    <dgm:pt modelId="{9D6EAC8F-6B39-475D-9D81-68B6258F375B}" type="parTrans" cxnId="{36D0305E-257B-40C5-AEDD-71AF21636C0C}">
      <dgm:prSet/>
      <dgm:spPr/>
    </dgm:pt>
    <dgm:pt modelId="{6C6A50C1-EA1F-405C-98E1-99D6BDB01CDE}" type="sibTrans" cxnId="{36D0305E-257B-40C5-AEDD-71AF21636C0C}">
      <dgm:prSet/>
      <dgm:spPr/>
    </dgm:pt>
    <dgm:pt modelId="{A222217D-B2CE-2E46-9EA3-64C09CAD8881}" type="pres">
      <dgm:prSet presAssocID="{9FEC0DCB-426F-EB44-9891-31863C99CD9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84402FBA-C472-1E41-8636-FEB4D9C6D974}" type="pres">
      <dgm:prSet presAssocID="{68F9E255-6013-DE45-A5C1-4795CD953655}" presName="linNode" presStyleCnt="0"/>
      <dgm:spPr/>
    </dgm:pt>
    <dgm:pt modelId="{7F94A99E-4987-6E46-9672-B3C850819233}" type="pres">
      <dgm:prSet presAssocID="{68F9E255-6013-DE45-A5C1-4795CD953655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67439A-0A5F-5542-B2F7-E8D76E3A7649}" type="pres">
      <dgm:prSet presAssocID="{68F9E255-6013-DE45-A5C1-4795CD953655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2DB99F2-9F14-A04C-9179-6DFBBE7BFBC7}" type="pres">
      <dgm:prSet presAssocID="{F6E5D865-A6CF-0747-8268-7D73BDC4312E}" presName="sp" presStyleCnt="0"/>
      <dgm:spPr/>
    </dgm:pt>
    <dgm:pt modelId="{5777CA34-5A5C-934F-9D56-6AAE43DD5E5D}" type="pres">
      <dgm:prSet presAssocID="{0895B93E-128E-F140-9DBA-86854CC6FFEC}" presName="linNode" presStyleCnt="0"/>
      <dgm:spPr/>
    </dgm:pt>
    <dgm:pt modelId="{6233A8F3-0C72-134F-8857-15F8CDFBC6B5}" type="pres">
      <dgm:prSet presAssocID="{0895B93E-128E-F140-9DBA-86854CC6FFEC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501AFE4-F28E-8F4B-B651-D0BA7081D7C1}" type="pres">
      <dgm:prSet presAssocID="{0895B93E-128E-F140-9DBA-86854CC6FFEC}" presName="descendantText" presStyleLbl="alignAccFollowNode1" presStyleIdx="1" presStyleCnt="5" custScaleY="12067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42427C-EED1-384D-9DFD-5BE94BF1484B}" type="pres">
      <dgm:prSet presAssocID="{D1B74C35-5D58-A24C-B807-85E39AAB583D}" presName="sp" presStyleCnt="0"/>
      <dgm:spPr/>
    </dgm:pt>
    <dgm:pt modelId="{61DAC2E7-DA1D-1B46-A0F6-70B9B939D384}" type="pres">
      <dgm:prSet presAssocID="{D168CD55-0EFF-4645-B261-8974F26380DB}" presName="linNode" presStyleCnt="0"/>
      <dgm:spPr/>
    </dgm:pt>
    <dgm:pt modelId="{292E667A-BEF1-CC4B-B732-67C34C093C2E}" type="pres">
      <dgm:prSet presAssocID="{D168CD55-0EFF-4645-B261-8974F26380DB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49880B3-7800-1A48-B383-1F52BBCF2F63}" type="pres">
      <dgm:prSet presAssocID="{D168CD55-0EFF-4645-B261-8974F26380DB}" presName="descendantText" presStyleLbl="alignAccFollowNode1" presStyleIdx="2" presStyleCnt="5" custScaleY="13272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B5945E-981E-3247-8A94-852E6348FC28}" type="pres">
      <dgm:prSet presAssocID="{72EEC06B-A763-2040-870D-DF2A337E6503}" presName="sp" presStyleCnt="0"/>
      <dgm:spPr/>
    </dgm:pt>
    <dgm:pt modelId="{E6414845-C42D-424B-B2FB-41F28C712850}" type="pres">
      <dgm:prSet presAssocID="{0E1F7D91-2711-BF43-8008-D869225FCE4C}" presName="linNode" presStyleCnt="0"/>
      <dgm:spPr/>
    </dgm:pt>
    <dgm:pt modelId="{9B6E68A2-7D7F-9C45-AE13-B84EB4FE8BEF}" type="pres">
      <dgm:prSet presAssocID="{0E1F7D91-2711-BF43-8008-D869225FCE4C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5DDC6B-8DAE-DD49-A60A-FF04F556A97E}" type="pres">
      <dgm:prSet presAssocID="{0E1F7D91-2711-BF43-8008-D869225FCE4C}" presName="descendantText" presStyleLbl="alignAccFollowNode1" presStyleIdx="3" presStyleCnt="5" custScaleY="121791" custLinFactNeighborX="0" custLinFactNeighborY="672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2A9AA72-CA61-4B45-A59C-5323D860257E}" type="pres">
      <dgm:prSet presAssocID="{1C8199E5-45CA-3C4D-A3C9-F092C1EF5C81}" presName="sp" presStyleCnt="0"/>
      <dgm:spPr/>
    </dgm:pt>
    <dgm:pt modelId="{BF34AD28-A332-C54B-812B-27F1D0A6E1AA}" type="pres">
      <dgm:prSet presAssocID="{97E42BEF-9FAB-4E4B-86D0-63B64102E43C}" presName="linNode" presStyleCnt="0"/>
      <dgm:spPr/>
    </dgm:pt>
    <dgm:pt modelId="{49316804-EA97-164E-A389-7F5884FA8EC1}" type="pres">
      <dgm:prSet presAssocID="{97E42BEF-9FAB-4E4B-86D0-63B64102E43C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AA9B86E-ED58-9A42-9273-486807379119}" type="pres">
      <dgm:prSet presAssocID="{97E42BEF-9FAB-4E4B-86D0-63B64102E43C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50C3E20-6A9F-914B-A31B-9E6BBF37052C}" srcId="{0E1F7D91-2711-BF43-8008-D869225FCE4C}" destId="{75BE3420-63C7-B140-9045-E07DC82BF824}" srcOrd="1" destOrd="0" parTransId="{BF1272C5-E188-6543-BC2A-1583D8814AC4}" sibTransId="{CD92EB05-5BD0-3944-AEC6-BDF6EBD2EA60}"/>
    <dgm:cxn modelId="{F3E293D2-581D-5647-AEB8-F6B9222A8F9D}" srcId="{68F9E255-6013-DE45-A5C1-4795CD953655}" destId="{1FA44DE9-49BB-7841-8367-4D2A65442187}" srcOrd="0" destOrd="0" parTransId="{2FF13195-49E8-6346-8E52-2E23910EFAF3}" sibTransId="{F40DC9A9-74C4-A94A-B721-A8437F843CC8}"/>
    <dgm:cxn modelId="{851F3049-0419-9443-9447-A08F65B7BF55}" srcId="{0895B93E-128E-F140-9DBA-86854CC6FFEC}" destId="{2743E38D-D71C-7E4E-9DEB-4169B6E19FA0}" srcOrd="0" destOrd="0" parTransId="{8BEEF121-1C8D-8147-88D1-6940239E95EE}" sibTransId="{46B89F89-1278-5841-B511-2C390ED21F31}"/>
    <dgm:cxn modelId="{1E3CB32E-2A15-CF4D-8E6F-BC514EA5F555}" srcId="{9FEC0DCB-426F-EB44-9891-31863C99CD98}" destId="{D168CD55-0EFF-4645-B261-8974F26380DB}" srcOrd="2" destOrd="0" parTransId="{58C4990B-C759-9848-94EB-44D25E85A783}" sibTransId="{72EEC06B-A763-2040-870D-DF2A337E6503}"/>
    <dgm:cxn modelId="{D67F1E35-CB82-6541-950F-3C4E09A457F9}" srcId="{97E42BEF-9FAB-4E4B-86D0-63B64102E43C}" destId="{19A12B52-4F62-6D4A-B796-DA12A9262E03}" srcOrd="0" destOrd="0" parTransId="{9E8DEB88-14AB-AF4F-99BB-1C0412980CA3}" sibTransId="{C53F125F-06F6-4E47-8B94-33469B32F888}"/>
    <dgm:cxn modelId="{F0971F43-DE60-4A34-A8B5-0282AD63B2BA}" srcId="{0E1F7D91-2711-BF43-8008-D869225FCE4C}" destId="{B890BC51-5C9B-4D87-B37B-D2A50045761F}" srcOrd="2" destOrd="0" parTransId="{7175ECAF-AB28-4167-B528-9482341134C8}" sibTransId="{39BAB990-C8C8-40A1-BF6B-7C186F60D377}"/>
    <dgm:cxn modelId="{22764102-B36B-1945-9960-6087E8501408}" srcId="{97E42BEF-9FAB-4E4B-86D0-63B64102E43C}" destId="{4AF8715F-99DB-294E-AE6E-F8849807665A}" srcOrd="1" destOrd="0" parTransId="{1C9AA1F4-1B4D-9644-8FAF-65E016164E39}" sibTransId="{4381AEB1-4879-4D4B-B8DB-AB3F46435F98}"/>
    <dgm:cxn modelId="{31E17D44-7AA6-4D57-AC2D-8ADFD9FC4E05}" type="presOf" srcId="{2B5E90C8-3CD9-4992-8CC2-2A46B04BC234}" destId="{D501AFE4-F28E-8F4B-B651-D0BA7081D7C1}" srcOrd="0" destOrd="1" presId="urn:microsoft.com/office/officeart/2005/8/layout/vList5"/>
    <dgm:cxn modelId="{CC9BB753-EE6D-4DFB-839F-53827873814C}" type="presOf" srcId="{BBEC4926-BA0B-AD4E-B693-5307B8109043}" destId="{F49880B3-7800-1A48-B383-1F52BBCF2F63}" srcOrd="0" destOrd="1" presId="urn:microsoft.com/office/officeart/2005/8/layout/vList5"/>
    <dgm:cxn modelId="{F26C96DF-EF30-9C46-AC6E-315E24B3844B}" srcId="{9FEC0DCB-426F-EB44-9891-31863C99CD98}" destId="{0895B93E-128E-F140-9DBA-86854CC6FFEC}" srcOrd="1" destOrd="0" parTransId="{60A5E420-3641-0C4C-AB9B-8152EAD12C2A}" sibTransId="{D1B74C35-5D58-A24C-B807-85E39AAB583D}"/>
    <dgm:cxn modelId="{F0266AAA-9B70-1F49-BBF4-75D2BE371B58}" srcId="{9FEC0DCB-426F-EB44-9891-31863C99CD98}" destId="{68F9E255-6013-DE45-A5C1-4795CD953655}" srcOrd="0" destOrd="0" parTransId="{55F765E9-98F5-484F-A802-7807B89C8DFF}" sibTransId="{F6E5D865-A6CF-0747-8268-7D73BDC4312E}"/>
    <dgm:cxn modelId="{5A8C5DB4-5856-42CE-A4E1-575C0B689D87}" type="presOf" srcId="{4AF8715F-99DB-294E-AE6E-F8849807665A}" destId="{3AA9B86E-ED58-9A42-9273-486807379119}" srcOrd="0" destOrd="1" presId="urn:microsoft.com/office/officeart/2005/8/layout/vList5"/>
    <dgm:cxn modelId="{36D0305E-257B-40C5-AEDD-71AF21636C0C}" srcId="{0895B93E-128E-F140-9DBA-86854CC6FFEC}" destId="{2B5B96DA-075F-4839-BC2A-18BC4A80ABAD}" srcOrd="2" destOrd="0" parTransId="{9D6EAC8F-6B39-475D-9D81-68B6258F375B}" sibTransId="{6C6A50C1-EA1F-405C-98E1-99D6BDB01CDE}"/>
    <dgm:cxn modelId="{7C0EC931-33A0-4EE7-9AB5-8BD36F6BD931}" type="presOf" srcId="{96F0AFC8-CFB5-6A42-B125-919A4E7DE122}" destId="{F49880B3-7800-1A48-B383-1F52BBCF2F63}" srcOrd="0" destOrd="0" presId="urn:microsoft.com/office/officeart/2005/8/layout/vList5"/>
    <dgm:cxn modelId="{4FAB6944-1A90-4C3C-88AB-C764A0CAAA51}" type="presOf" srcId="{19A12B52-4F62-6D4A-B796-DA12A9262E03}" destId="{3AA9B86E-ED58-9A42-9273-486807379119}" srcOrd="0" destOrd="0" presId="urn:microsoft.com/office/officeart/2005/8/layout/vList5"/>
    <dgm:cxn modelId="{AA52249A-9782-124D-BB4B-15BCB0455C71}" srcId="{68F9E255-6013-DE45-A5C1-4795CD953655}" destId="{32322A90-7757-A54E-99C1-DA287A61D79B}" srcOrd="2" destOrd="0" parTransId="{75F4910A-47F6-A045-A586-165B659D2B6A}" sibTransId="{A9FFEC47-298D-6C49-947D-4475398978ED}"/>
    <dgm:cxn modelId="{80CCEF66-53CC-4962-A41A-39D1D467C0CE}" type="presOf" srcId="{2743E38D-D71C-7E4E-9DEB-4169B6E19FA0}" destId="{D501AFE4-F28E-8F4B-B651-D0BA7081D7C1}" srcOrd="0" destOrd="0" presId="urn:microsoft.com/office/officeart/2005/8/layout/vList5"/>
    <dgm:cxn modelId="{457513FD-1F57-4CDF-BD08-F95B59067FA3}" type="presOf" srcId="{D168CD55-0EFF-4645-B261-8974F26380DB}" destId="{292E667A-BEF1-CC4B-B732-67C34C093C2E}" srcOrd="0" destOrd="0" presId="urn:microsoft.com/office/officeart/2005/8/layout/vList5"/>
    <dgm:cxn modelId="{3D9FE862-AACF-42FB-BF49-51C9791FB92C}" type="presOf" srcId="{97E42BEF-9FAB-4E4B-86D0-63B64102E43C}" destId="{49316804-EA97-164E-A389-7F5884FA8EC1}" srcOrd="0" destOrd="0" presId="urn:microsoft.com/office/officeart/2005/8/layout/vList5"/>
    <dgm:cxn modelId="{AB774661-F10A-4B50-AA14-530C9B2996C9}" type="presOf" srcId="{0895B93E-128E-F140-9DBA-86854CC6FFEC}" destId="{6233A8F3-0C72-134F-8857-15F8CDFBC6B5}" srcOrd="0" destOrd="0" presId="urn:microsoft.com/office/officeart/2005/8/layout/vList5"/>
    <dgm:cxn modelId="{71DF1122-9B42-442B-BB16-DD44562CD8DC}" type="presOf" srcId="{0E1F7D91-2711-BF43-8008-D869225FCE4C}" destId="{9B6E68A2-7D7F-9C45-AE13-B84EB4FE8BEF}" srcOrd="0" destOrd="0" presId="urn:microsoft.com/office/officeart/2005/8/layout/vList5"/>
    <dgm:cxn modelId="{B942021C-7072-4F44-93E3-CED1992B9F1C}" type="presOf" srcId="{9FEC0DCB-426F-EB44-9891-31863C99CD98}" destId="{A222217D-B2CE-2E46-9EA3-64C09CAD8881}" srcOrd="0" destOrd="0" presId="urn:microsoft.com/office/officeart/2005/8/layout/vList5"/>
    <dgm:cxn modelId="{92741C63-8321-43FE-9372-62D4AB660F90}" type="presOf" srcId="{A2BEA534-7BA3-A544-806D-60C6C6178808}" destId="{555DDC6B-8DAE-DD49-A60A-FF04F556A97E}" srcOrd="0" destOrd="0" presId="urn:microsoft.com/office/officeart/2005/8/layout/vList5"/>
    <dgm:cxn modelId="{A33DA1EC-4CFA-4D76-9622-58DC9266B568}" type="presOf" srcId="{B890BC51-5C9B-4D87-B37B-D2A50045761F}" destId="{555DDC6B-8DAE-DD49-A60A-FF04F556A97E}" srcOrd="0" destOrd="2" presId="urn:microsoft.com/office/officeart/2005/8/layout/vList5"/>
    <dgm:cxn modelId="{4B2B8EFC-EA16-2941-9A11-5385FF495F9F}" srcId="{0E1F7D91-2711-BF43-8008-D869225FCE4C}" destId="{A2BEA534-7BA3-A544-806D-60C6C6178808}" srcOrd="0" destOrd="0" parTransId="{005A22EC-B0A8-7A4D-9B3A-2D24B4B0D933}" sibTransId="{6703082A-5DBE-9548-8B77-13F0B8A69D1A}"/>
    <dgm:cxn modelId="{8F53393A-5FBB-456A-92D2-3E8D202CC268}" type="presOf" srcId="{1FA44DE9-49BB-7841-8367-4D2A65442187}" destId="{4267439A-0A5F-5542-B2F7-E8D76E3A7649}" srcOrd="0" destOrd="0" presId="urn:microsoft.com/office/officeart/2005/8/layout/vList5"/>
    <dgm:cxn modelId="{A24DA3AD-7E97-4446-9483-53822E1084B4}" type="presOf" srcId="{68F9E255-6013-DE45-A5C1-4795CD953655}" destId="{7F94A99E-4987-6E46-9672-B3C850819233}" srcOrd="0" destOrd="0" presId="urn:microsoft.com/office/officeart/2005/8/layout/vList5"/>
    <dgm:cxn modelId="{068D5210-8E64-C746-9E58-0EE077EE0F82}" srcId="{D168CD55-0EFF-4645-B261-8974F26380DB}" destId="{96F0AFC8-CFB5-6A42-B125-919A4E7DE122}" srcOrd="0" destOrd="0" parTransId="{A602F467-69EC-6E47-8F05-8E2C7F50255C}" sibTransId="{41984473-621F-294F-861B-A18E118E704D}"/>
    <dgm:cxn modelId="{5BC62B02-0E7A-8C49-8284-D1D001C7B709}" srcId="{D168CD55-0EFF-4645-B261-8974F26380DB}" destId="{BBEC4926-BA0B-AD4E-B693-5307B8109043}" srcOrd="1" destOrd="0" parTransId="{23987500-295A-514D-8273-357D1821BC50}" sibTransId="{42B6AEFD-618B-2F40-A3F1-2ED963F8AA09}"/>
    <dgm:cxn modelId="{FF72BF46-2381-4678-A724-57E90B54E62D}" type="presOf" srcId="{75BE3420-63C7-B140-9045-E07DC82BF824}" destId="{555DDC6B-8DAE-DD49-A60A-FF04F556A97E}" srcOrd="0" destOrd="1" presId="urn:microsoft.com/office/officeart/2005/8/layout/vList5"/>
    <dgm:cxn modelId="{6E9C7B89-5178-6B46-A1F1-E021805A25A2}" srcId="{9FEC0DCB-426F-EB44-9891-31863C99CD98}" destId="{0E1F7D91-2711-BF43-8008-D869225FCE4C}" srcOrd="3" destOrd="0" parTransId="{42EAD9E4-76F6-5248-BE88-133825B41D2C}" sibTransId="{1C8199E5-45CA-3C4D-A3C9-F092C1EF5C81}"/>
    <dgm:cxn modelId="{E0A56CB2-06DA-4064-BF28-3C48AA189CEB}" srcId="{68F9E255-6013-DE45-A5C1-4795CD953655}" destId="{B36B2794-44C1-4547-9A67-332B452687BA}" srcOrd="1" destOrd="0" parTransId="{EED837B3-A4B8-4FFB-BECD-5DADEEFB93F8}" sibTransId="{76541A21-E626-4226-94A7-26206CF48823}"/>
    <dgm:cxn modelId="{3195ED90-C67E-084A-AA50-947E90D34F7B}" srcId="{9FEC0DCB-426F-EB44-9891-31863C99CD98}" destId="{97E42BEF-9FAB-4E4B-86D0-63B64102E43C}" srcOrd="4" destOrd="0" parTransId="{C5604376-9C57-9544-90B3-642724D7862F}" sibTransId="{D9EA9915-F53F-7C44-B98B-79DFFDFCBE71}"/>
    <dgm:cxn modelId="{680A37E3-7240-4F98-A80C-903CAA7B570E}" type="presOf" srcId="{B36B2794-44C1-4547-9A67-332B452687BA}" destId="{4267439A-0A5F-5542-B2F7-E8D76E3A7649}" srcOrd="0" destOrd="1" presId="urn:microsoft.com/office/officeart/2005/8/layout/vList5"/>
    <dgm:cxn modelId="{74E847A7-F377-4064-8F9B-28DFAEE4F9E8}" type="presOf" srcId="{2B5B96DA-075F-4839-BC2A-18BC4A80ABAD}" destId="{D501AFE4-F28E-8F4B-B651-D0BA7081D7C1}" srcOrd="0" destOrd="2" presId="urn:microsoft.com/office/officeart/2005/8/layout/vList5"/>
    <dgm:cxn modelId="{A6155428-DCF1-4D14-87AF-159C30B18DD0}" type="presOf" srcId="{32322A90-7757-A54E-99C1-DA287A61D79B}" destId="{4267439A-0A5F-5542-B2F7-E8D76E3A7649}" srcOrd="0" destOrd="2" presId="urn:microsoft.com/office/officeart/2005/8/layout/vList5"/>
    <dgm:cxn modelId="{AE1B8098-90E8-45F0-B520-775145B7EF67}" srcId="{0895B93E-128E-F140-9DBA-86854CC6FFEC}" destId="{2B5E90C8-3CD9-4992-8CC2-2A46B04BC234}" srcOrd="1" destOrd="0" parTransId="{C22BF708-54D7-4C77-98D5-51A6B7A5FBDC}" sibTransId="{8B03541A-EDA6-4F12-B366-DDD422BE3E18}"/>
    <dgm:cxn modelId="{52F6229F-5ADF-4DAD-93D5-F7ACA858F102}" type="presParOf" srcId="{A222217D-B2CE-2E46-9EA3-64C09CAD8881}" destId="{84402FBA-C472-1E41-8636-FEB4D9C6D974}" srcOrd="0" destOrd="0" presId="urn:microsoft.com/office/officeart/2005/8/layout/vList5"/>
    <dgm:cxn modelId="{926D7AB2-5819-46A8-89FE-270C85893A28}" type="presParOf" srcId="{84402FBA-C472-1E41-8636-FEB4D9C6D974}" destId="{7F94A99E-4987-6E46-9672-B3C850819233}" srcOrd="0" destOrd="0" presId="urn:microsoft.com/office/officeart/2005/8/layout/vList5"/>
    <dgm:cxn modelId="{820089E7-3DCF-45CA-8987-399C5AD9C84B}" type="presParOf" srcId="{84402FBA-C472-1E41-8636-FEB4D9C6D974}" destId="{4267439A-0A5F-5542-B2F7-E8D76E3A7649}" srcOrd="1" destOrd="0" presId="urn:microsoft.com/office/officeart/2005/8/layout/vList5"/>
    <dgm:cxn modelId="{24F6D81C-E21F-4270-B7F8-A0ABA63841F6}" type="presParOf" srcId="{A222217D-B2CE-2E46-9EA3-64C09CAD8881}" destId="{A2DB99F2-9F14-A04C-9179-6DFBBE7BFBC7}" srcOrd="1" destOrd="0" presId="urn:microsoft.com/office/officeart/2005/8/layout/vList5"/>
    <dgm:cxn modelId="{41D6A643-F78B-4C82-981C-FB9FABBCFF52}" type="presParOf" srcId="{A222217D-B2CE-2E46-9EA3-64C09CAD8881}" destId="{5777CA34-5A5C-934F-9D56-6AAE43DD5E5D}" srcOrd="2" destOrd="0" presId="urn:microsoft.com/office/officeart/2005/8/layout/vList5"/>
    <dgm:cxn modelId="{08210728-8D50-4ABB-B4EC-D752F34A1E98}" type="presParOf" srcId="{5777CA34-5A5C-934F-9D56-6AAE43DD5E5D}" destId="{6233A8F3-0C72-134F-8857-15F8CDFBC6B5}" srcOrd="0" destOrd="0" presId="urn:microsoft.com/office/officeart/2005/8/layout/vList5"/>
    <dgm:cxn modelId="{6C324A45-93B8-4D3A-B7ED-7AF0F9C2D647}" type="presParOf" srcId="{5777CA34-5A5C-934F-9D56-6AAE43DD5E5D}" destId="{D501AFE4-F28E-8F4B-B651-D0BA7081D7C1}" srcOrd="1" destOrd="0" presId="urn:microsoft.com/office/officeart/2005/8/layout/vList5"/>
    <dgm:cxn modelId="{67B03AF0-D3BE-49AD-8228-55DEC1E72797}" type="presParOf" srcId="{A222217D-B2CE-2E46-9EA3-64C09CAD8881}" destId="{6742427C-EED1-384D-9DFD-5BE94BF1484B}" srcOrd="3" destOrd="0" presId="urn:microsoft.com/office/officeart/2005/8/layout/vList5"/>
    <dgm:cxn modelId="{9EF56E03-262F-44D4-9D67-1E4778FD27B3}" type="presParOf" srcId="{A222217D-B2CE-2E46-9EA3-64C09CAD8881}" destId="{61DAC2E7-DA1D-1B46-A0F6-70B9B939D384}" srcOrd="4" destOrd="0" presId="urn:microsoft.com/office/officeart/2005/8/layout/vList5"/>
    <dgm:cxn modelId="{9CE5C3DA-9C1E-4E11-A974-1DA8C2AD664E}" type="presParOf" srcId="{61DAC2E7-DA1D-1B46-A0F6-70B9B939D384}" destId="{292E667A-BEF1-CC4B-B732-67C34C093C2E}" srcOrd="0" destOrd="0" presId="urn:microsoft.com/office/officeart/2005/8/layout/vList5"/>
    <dgm:cxn modelId="{985E9910-0D01-4345-A8A6-5684F56AF231}" type="presParOf" srcId="{61DAC2E7-DA1D-1B46-A0F6-70B9B939D384}" destId="{F49880B3-7800-1A48-B383-1F52BBCF2F63}" srcOrd="1" destOrd="0" presId="urn:microsoft.com/office/officeart/2005/8/layout/vList5"/>
    <dgm:cxn modelId="{24B880B9-A9B9-4DC0-896A-2DE041D49CB1}" type="presParOf" srcId="{A222217D-B2CE-2E46-9EA3-64C09CAD8881}" destId="{3EB5945E-981E-3247-8A94-852E6348FC28}" srcOrd="5" destOrd="0" presId="urn:microsoft.com/office/officeart/2005/8/layout/vList5"/>
    <dgm:cxn modelId="{E9CF6148-D465-410A-836F-01BF42ADA4AF}" type="presParOf" srcId="{A222217D-B2CE-2E46-9EA3-64C09CAD8881}" destId="{E6414845-C42D-424B-B2FB-41F28C712850}" srcOrd="6" destOrd="0" presId="urn:microsoft.com/office/officeart/2005/8/layout/vList5"/>
    <dgm:cxn modelId="{5412FD2D-3932-46E8-8155-9BEA70D6F08C}" type="presParOf" srcId="{E6414845-C42D-424B-B2FB-41F28C712850}" destId="{9B6E68A2-7D7F-9C45-AE13-B84EB4FE8BEF}" srcOrd="0" destOrd="0" presId="urn:microsoft.com/office/officeart/2005/8/layout/vList5"/>
    <dgm:cxn modelId="{088F2802-276E-4D54-97BC-343A90501ED1}" type="presParOf" srcId="{E6414845-C42D-424B-B2FB-41F28C712850}" destId="{555DDC6B-8DAE-DD49-A60A-FF04F556A97E}" srcOrd="1" destOrd="0" presId="urn:microsoft.com/office/officeart/2005/8/layout/vList5"/>
    <dgm:cxn modelId="{96EB03E0-8F2B-4E04-95E0-F734086E06EC}" type="presParOf" srcId="{A222217D-B2CE-2E46-9EA3-64C09CAD8881}" destId="{22A9AA72-CA61-4B45-A59C-5323D860257E}" srcOrd="7" destOrd="0" presId="urn:microsoft.com/office/officeart/2005/8/layout/vList5"/>
    <dgm:cxn modelId="{54DEE691-576B-4D36-9F86-AC22E4426F62}" type="presParOf" srcId="{A222217D-B2CE-2E46-9EA3-64C09CAD8881}" destId="{BF34AD28-A332-C54B-812B-27F1D0A6E1AA}" srcOrd="8" destOrd="0" presId="urn:microsoft.com/office/officeart/2005/8/layout/vList5"/>
    <dgm:cxn modelId="{428A8312-340D-4702-BE4E-40F54458C9B7}" type="presParOf" srcId="{BF34AD28-A332-C54B-812B-27F1D0A6E1AA}" destId="{49316804-EA97-164E-A389-7F5884FA8EC1}" srcOrd="0" destOrd="0" presId="urn:microsoft.com/office/officeart/2005/8/layout/vList5"/>
    <dgm:cxn modelId="{A18F4DE9-4C36-45F8-A3B7-01CA571F32BA}" type="presParOf" srcId="{BF34AD28-A332-C54B-812B-27F1D0A6E1AA}" destId="{3AA9B86E-ED58-9A42-9273-486807379119}" srcOrd="1" destOrd="0" presId="urn:microsoft.com/office/officeart/2005/8/layout/vList5"/>
  </dgm:cxnLst>
  <dgm:bg>
    <a:solidFill>
      <a:schemeClr val="bg2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7439A-0A5F-5542-B2F7-E8D76E3A7649}">
      <dsp:nvSpPr>
        <dsp:cNvPr id="0" name=""/>
        <dsp:cNvSpPr/>
      </dsp:nvSpPr>
      <dsp:spPr>
        <a:xfrm rot="5400000">
          <a:off x="6330874" y="-2539359"/>
          <a:ext cx="1557126" cy="6691235"/>
        </a:xfrm>
        <a:prstGeom prst="round2Same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 smtClean="0">
              <a:latin typeface="+mn-lt"/>
            </a:rPr>
            <a:t>103 </a:t>
          </a:r>
          <a:r>
            <a:rPr lang="fr-FR" sz="2200" kern="1200" dirty="0">
              <a:latin typeface="+mn-lt"/>
            </a:rPr>
            <a:t>(dont 61 en anglais)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latin typeface="+mn-lt"/>
            </a:rPr>
            <a:t>59 % en anglais, 66 % Q1 et Q2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latin typeface="+mn-lt"/>
            </a:rPr>
            <a:t>48 produits scientifiques issus des thèses (ACL essentiellement)</a:t>
          </a:r>
        </a:p>
      </dsp:txBody>
      <dsp:txXfrm rot="-5400000">
        <a:off x="3763820" y="103708"/>
        <a:ext cx="6615222" cy="1405100"/>
      </dsp:txXfrm>
    </dsp:sp>
    <dsp:sp modelId="{7F94A99E-4987-6E46-9672-B3C850819233}">
      <dsp:nvSpPr>
        <dsp:cNvPr id="0" name=""/>
        <dsp:cNvSpPr/>
      </dsp:nvSpPr>
      <dsp:spPr>
        <a:xfrm>
          <a:off x="0" y="1371"/>
          <a:ext cx="3763820" cy="1609772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ACL</a:t>
          </a:r>
          <a:endParaRPr lang="fr-FR" sz="3200" kern="1200" dirty="0">
            <a:solidFill>
              <a:srgbClr val="C00000"/>
            </a:solidFill>
          </a:endParaRPr>
        </a:p>
      </dsp:txBody>
      <dsp:txXfrm>
        <a:off x="78583" y="79954"/>
        <a:ext cx="3606654" cy="1452606"/>
      </dsp:txXfrm>
    </dsp:sp>
    <dsp:sp modelId="{D501AFE4-F28E-8F4B-B651-D0BA7081D7C1}">
      <dsp:nvSpPr>
        <dsp:cNvPr id="0" name=""/>
        <dsp:cNvSpPr/>
      </dsp:nvSpPr>
      <dsp:spPr>
        <a:xfrm rot="5400000">
          <a:off x="6465529" y="-849098"/>
          <a:ext cx="1287818" cy="6691235"/>
        </a:xfrm>
        <a:prstGeom prst="round2Same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solidFill>
                <a:schemeClr val="tx1"/>
              </a:solidFill>
              <a:latin typeface="+mn-lt"/>
            </a:rPr>
            <a:t>Organisations de colloques : 18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solidFill>
                <a:schemeClr val="tx1"/>
              </a:solidFill>
              <a:latin typeface="+mn-lt"/>
            </a:rPr>
            <a:t>Communications orales : 147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solidFill>
                <a:schemeClr val="tx1"/>
              </a:solidFill>
              <a:latin typeface="+mn-lt"/>
            </a:rPr>
            <a:t>Communications affichées : 34</a:t>
          </a:r>
        </a:p>
      </dsp:txBody>
      <dsp:txXfrm rot="-5400000">
        <a:off x="3763821" y="1915476"/>
        <a:ext cx="6628369" cy="1162086"/>
      </dsp:txXfrm>
    </dsp:sp>
    <dsp:sp modelId="{6233A8F3-0C72-134F-8857-15F8CDFBC6B5}">
      <dsp:nvSpPr>
        <dsp:cNvPr id="0" name=""/>
        <dsp:cNvSpPr/>
      </dsp:nvSpPr>
      <dsp:spPr>
        <a:xfrm>
          <a:off x="0" y="1691633"/>
          <a:ext cx="3763820" cy="1609772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Organisation colloques / Communications</a:t>
          </a:r>
          <a:endParaRPr lang="fr-FR" sz="3200" kern="1200" dirty="0">
            <a:solidFill>
              <a:srgbClr val="C00000"/>
            </a:solidFill>
          </a:endParaRPr>
        </a:p>
      </dsp:txBody>
      <dsp:txXfrm>
        <a:off x="78583" y="1770216"/>
        <a:ext cx="3606654" cy="1452606"/>
      </dsp:txXfrm>
    </dsp:sp>
    <dsp:sp modelId="{555DDC6B-8DAE-DD49-A60A-FF04F556A97E}">
      <dsp:nvSpPr>
        <dsp:cNvPr id="0" name=""/>
        <dsp:cNvSpPr/>
      </dsp:nvSpPr>
      <dsp:spPr>
        <a:xfrm rot="5400000">
          <a:off x="6240481" y="901557"/>
          <a:ext cx="1724027" cy="6684701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2">
              <a:tint val="40000"/>
              <a:alpha val="90000"/>
              <a:hueOff val="-566151"/>
              <a:satOff val="-50231"/>
              <a:lumOff val="-5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latin typeface="+mn-lt"/>
            </a:rPr>
            <a:t>HDR soutenues : 1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latin typeface="+mn-lt"/>
            </a:rPr>
            <a:t>Thèses soutenues : 18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latin typeface="+mn-lt"/>
            </a:rPr>
            <a:t>Thèses en cours : 21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latin typeface="+mn-lt"/>
            </a:rPr>
            <a:t>Thèses financées (Allocation, rép. </a:t>
          </a:r>
          <a:r>
            <a:rPr lang="fr-FR" sz="2200" kern="1200" dirty="0" smtClean="0">
              <a:latin typeface="+mn-lt"/>
            </a:rPr>
            <a:t>appel </a:t>
          </a:r>
          <a:r>
            <a:rPr lang="fr-FR" sz="2200" kern="1200" dirty="0">
              <a:latin typeface="+mn-lt"/>
            </a:rPr>
            <a:t>d’offre) </a:t>
          </a:r>
          <a:r>
            <a:rPr lang="fr-FR" sz="2200" kern="1200" dirty="0">
              <a:solidFill>
                <a:schemeClr val="tx1"/>
              </a:solidFill>
              <a:latin typeface="+mn-lt"/>
            </a:rPr>
            <a:t>: 6</a:t>
          </a:r>
        </a:p>
      </dsp:txBody>
      <dsp:txXfrm rot="-5400000">
        <a:off x="3760144" y="3466054"/>
        <a:ext cx="6600541" cy="1555707"/>
      </dsp:txXfrm>
    </dsp:sp>
    <dsp:sp modelId="{9B6E68A2-7D7F-9C45-AE13-B84EB4FE8BEF}">
      <dsp:nvSpPr>
        <dsp:cNvPr id="0" name=""/>
        <dsp:cNvSpPr/>
      </dsp:nvSpPr>
      <dsp:spPr>
        <a:xfrm>
          <a:off x="0" y="3439021"/>
          <a:ext cx="3760144" cy="1609772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HDR / Thèses</a:t>
          </a:r>
        </a:p>
      </dsp:txBody>
      <dsp:txXfrm>
        <a:off x="78583" y="3517604"/>
        <a:ext cx="3602978" cy="1452606"/>
      </dsp:txXfrm>
    </dsp:sp>
    <dsp:sp modelId="{3AA9B86E-ED58-9A42-9273-486807379119}">
      <dsp:nvSpPr>
        <dsp:cNvPr id="0" name=""/>
        <dsp:cNvSpPr/>
      </dsp:nvSpPr>
      <dsp:spPr>
        <a:xfrm rot="5400000">
          <a:off x="6413256" y="2645678"/>
          <a:ext cx="1392363" cy="6691235"/>
        </a:xfrm>
        <a:prstGeom prst="round2SameRect">
          <a:avLst/>
        </a:prstGeom>
        <a:solidFill>
          <a:schemeClr val="bg1"/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latin typeface="+mn-lt"/>
            </a:rPr>
            <a:t>Ouvrages : 6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latin typeface="+mn-lt"/>
            </a:rPr>
            <a:t>Chapitres : 27 (3 anglais, 3 avec autres paradigmes)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200" kern="1200" dirty="0">
              <a:latin typeface="+mn-lt"/>
            </a:rPr>
            <a:t>Revues professionnelles : 4</a:t>
          </a:r>
        </a:p>
      </dsp:txBody>
      <dsp:txXfrm rot="-5400000">
        <a:off x="3763820" y="5363084"/>
        <a:ext cx="6623265" cy="1256423"/>
      </dsp:txXfrm>
    </dsp:sp>
    <dsp:sp modelId="{49316804-EA97-164E-A389-7F5884FA8EC1}">
      <dsp:nvSpPr>
        <dsp:cNvPr id="0" name=""/>
        <dsp:cNvSpPr/>
      </dsp:nvSpPr>
      <dsp:spPr>
        <a:xfrm>
          <a:off x="0" y="5186410"/>
          <a:ext cx="3763820" cy="1609772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Ouvrages / Chapitres / Professionnels</a:t>
          </a:r>
        </a:p>
      </dsp:txBody>
      <dsp:txXfrm>
        <a:off x="78583" y="5264993"/>
        <a:ext cx="3606654" cy="1452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7439A-0A5F-5542-B2F7-E8D76E3A7649}">
      <dsp:nvSpPr>
        <dsp:cNvPr id="0" name=""/>
        <dsp:cNvSpPr/>
      </dsp:nvSpPr>
      <dsp:spPr>
        <a:xfrm rot="5400000">
          <a:off x="7119308" y="-2951958"/>
          <a:ext cx="1016014" cy="717864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74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Dont 17 en langues étrangères (4 en Q1 et 6 en Q2)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30 publications issues de thèses / Co-publication</a:t>
          </a:r>
        </a:p>
      </dsp:txBody>
      <dsp:txXfrm rot="-5400000">
        <a:off x="4037991" y="178957"/>
        <a:ext cx="7129051" cy="916818"/>
      </dsp:txXfrm>
    </dsp:sp>
    <dsp:sp modelId="{7F94A99E-4987-6E46-9672-B3C850819233}">
      <dsp:nvSpPr>
        <dsp:cNvPr id="0" name=""/>
        <dsp:cNvSpPr/>
      </dsp:nvSpPr>
      <dsp:spPr>
        <a:xfrm>
          <a:off x="0" y="2357"/>
          <a:ext cx="4037990" cy="1270017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ACL</a:t>
          </a:r>
          <a:endParaRPr lang="fr-FR" sz="3200" kern="1200" dirty="0">
            <a:solidFill>
              <a:srgbClr val="C00000"/>
            </a:solidFill>
          </a:endParaRPr>
        </a:p>
      </dsp:txBody>
      <dsp:txXfrm>
        <a:off x="61997" y="64354"/>
        <a:ext cx="3913996" cy="1146023"/>
      </dsp:txXfrm>
    </dsp:sp>
    <dsp:sp modelId="{D501AFE4-F28E-8F4B-B651-D0BA7081D7C1}">
      <dsp:nvSpPr>
        <dsp:cNvPr id="0" name=""/>
        <dsp:cNvSpPr/>
      </dsp:nvSpPr>
      <dsp:spPr>
        <a:xfrm rot="5400000">
          <a:off x="7014262" y="-1618439"/>
          <a:ext cx="1226105" cy="717864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132 </a:t>
          </a:r>
          <a:endParaRPr lang="fr-FR" sz="2000" kern="1200" dirty="0">
            <a:solidFill>
              <a:srgbClr val="00B0F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13 éditions d’actes </a:t>
          </a:r>
          <a:endParaRPr lang="fr-FR" sz="2000" kern="1200" dirty="0">
            <a:solidFill>
              <a:srgbClr val="00B0F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37 invitations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11 organisations de colloque</a:t>
          </a:r>
        </a:p>
      </dsp:txBody>
      <dsp:txXfrm rot="-5400000">
        <a:off x="4037990" y="1417687"/>
        <a:ext cx="7118795" cy="1106397"/>
      </dsp:txXfrm>
    </dsp:sp>
    <dsp:sp modelId="{6233A8F3-0C72-134F-8857-15F8CDFBC6B5}">
      <dsp:nvSpPr>
        <dsp:cNvPr id="0" name=""/>
        <dsp:cNvSpPr/>
      </dsp:nvSpPr>
      <dsp:spPr>
        <a:xfrm>
          <a:off x="0" y="1335876"/>
          <a:ext cx="4037990" cy="1270017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Colloques et conférences</a:t>
          </a:r>
          <a:endParaRPr lang="fr-FR" sz="3200" kern="1200" dirty="0">
            <a:solidFill>
              <a:srgbClr val="C00000"/>
            </a:solidFill>
          </a:endParaRPr>
        </a:p>
      </dsp:txBody>
      <dsp:txXfrm>
        <a:off x="61997" y="1397873"/>
        <a:ext cx="3913996" cy="1146023"/>
      </dsp:txXfrm>
    </dsp:sp>
    <dsp:sp modelId="{F49880B3-7800-1A48-B383-1F52BBCF2F63}">
      <dsp:nvSpPr>
        <dsp:cNvPr id="0" name=""/>
        <dsp:cNvSpPr/>
      </dsp:nvSpPr>
      <dsp:spPr>
        <a:xfrm rot="5400000">
          <a:off x="6945609" y="-242167"/>
          <a:ext cx="1348514" cy="717163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10 dont 8 comme investigateur </a:t>
          </a:r>
          <a:r>
            <a:rPr lang="fr-FR" sz="2000" kern="1200" dirty="0" smtClean="0"/>
            <a:t>principal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Crédits directement gérés par l’UPN : </a:t>
          </a:r>
          <a:r>
            <a:rPr lang="fr-FR" sz="2000" b="0" i="0" u="none" kern="1200" dirty="0" smtClean="0"/>
            <a:t>177 287 €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Crédits non gérés par l’UPN :  470 000 </a:t>
          </a:r>
          <a:r>
            <a:rPr lang="fr-FR" sz="2000" b="0" i="0" u="none" kern="1200" dirty="0" smtClean="0"/>
            <a:t>€</a:t>
          </a:r>
          <a:endParaRPr lang="fr-FR" sz="2000" kern="1200" dirty="0"/>
        </a:p>
      </dsp:txBody>
      <dsp:txXfrm rot="-5400000">
        <a:off x="4034047" y="2735224"/>
        <a:ext cx="7105810" cy="1216856"/>
      </dsp:txXfrm>
    </dsp:sp>
    <dsp:sp modelId="{292E667A-BEF1-CC4B-B732-67C34C093C2E}">
      <dsp:nvSpPr>
        <dsp:cNvPr id="0" name=""/>
        <dsp:cNvSpPr/>
      </dsp:nvSpPr>
      <dsp:spPr>
        <a:xfrm>
          <a:off x="0" y="2708643"/>
          <a:ext cx="4034047" cy="1270017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Recherches</a:t>
          </a:r>
          <a:r>
            <a:rPr lang="fr-FR" sz="3600" kern="1200" dirty="0">
              <a:solidFill>
                <a:srgbClr val="C00000"/>
              </a:solidFill>
            </a:rPr>
            <a:t> </a:t>
          </a:r>
          <a:r>
            <a:rPr lang="fr-FR" sz="2800" kern="1200" dirty="0">
              <a:solidFill>
                <a:srgbClr val="C00000"/>
              </a:solidFill>
            </a:rPr>
            <a:t>financées / contrats</a:t>
          </a:r>
          <a:endParaRPr lang="fr-FR" sz="3600" kern="1200" dirty="0">
            <a:solidFill>
              <a:srgbClr val="C00000"/>
            </a:solidFill>
          </a:endParaRPr>
        </a:p>
      </dsp:txBody>
      <dsp:txXfrm>
        <a:off x="61997" y="2770640"/>
        <a:ext cx="3910053" cy="1146023"/>
      </dsp:txXfrm>
    </dsp:sp>
    <dsp:sp modelId="{555DDC6B-8DAE-DD49-A60A-FF04F556A97E}">
      <dsp:nvSpPr>
        <dsp:cNvPr id="0" name=""/>
        <dsp:cNvSpPr/>
      </dsp:nvSpPr>
      <dsp:spPr>
        <a:xfrm rot="5400000">
          <a:off x="6818394" y="1390170"/>
          <a:ext cx="1602945" cy="717163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/>
            <a:t>N = 34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smtClean="0"/>
            <a:t>21 thèses soutenues – 2 soutenances d’HDR</a:t>
          </a:r>
          <a:endParaRPr lang="fr-FR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 smtClean="0">
              <a:solidFill>
                <a:schemeClr val="tx1"/>
              </a:solidFill>
            </a:rPr>
            <a:t>2 CD, 5 autres financés (contrats de recherche, bourse COMUE  et Campus France). </a:t>
          </a:r>
          <a:r>
            <a:rPr lang="fr-FR" sz="2000" kern="1200" dirty="0" smtClean="0"/>
            <a:t>3 docteurs en postes MCF/7 qualifiés CNU </a:t>
          </a:r>
          <a:endParaRPr lang="fr-FR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2000" kern="1200" dirty="0"/>
        </a:p>
      </dsp:txBody>
      <dsp:txXfrm rot="-5400000">
        <a:off x="4034048" y="4252766"/>
        <a:ext cx="7093390" cy="1446447"/>
      </dsp:txXfrm>
    </dsp:sp>
    <dsp:sp modelId="{9B6E68A2-7D7F-9C45-AE13-B84EB4FE8BEF}">
      <dsp:nvSpPr>
        <dsp:cNvPr id="0" name=""/>
        <dsp:cNvSpPr/>
      </dsp:nvSpPr>
      <dsp:spPr>
        <a:xfrm>
          <a:off x="0" y="4224544"/>
          <a:ext cx="4034047" cy="1270017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Thèses, HDR</a:t>
          </a:r>
        </a:p>
      </dsp:txBody>
      <dsp:txXfrm>
        <a:off x="61997" y="4286541"/>
        <a:ext cx="3910053" cy="1146023"/>
      </dsp:txXfrm>
    </dsp:sp>
    <dsp:sp modelId="{3AA9B86E-ED58-9A42-9273-486807379119}">
      <dsp:nvSpPr>
        <dsp:cNvPr id="0" name=""/>
        <dsp:cNvSpPr/>
      </dsp:nvSpPr>
      <dsp:spPr>
        <a:xfrm rot="5400000">
          <a:off x="7119308" y="2793540"/>
          <a:ext cx="1016014" cy="717864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Chapitres d’ouvrages : 49 dont 6 en anglais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1 direction de revue indexée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10 ouvrages dont 1 en anglais et 2 livres pédagogiques </a:t>
          </a:r>
        </a:p>
      </dsp:txBody>
      <dsp:txXfrm rot="-5400000">
        <a:off x="4037991" y="5924455"/>
        <a:ext cx="7129051" cy="916818"/>
      </dsp:txXfrm>
    </dsp:sp>
    <dsp:sp modelId="{49316804-EA97-164E-A389-7F5884FA8EC1}">
      <dsp:nvSpPr>
        <dsp:cNvPr id="0" name=""/>
        <dsp:cNvSpPr/>
      </dsp:nvSpPr>
      <dsp:spPr>
        <a:xfrm>
          <a:off x="0" y="5747856"/>
          <a:ext cx="4037990" cy="1270017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Ouvrages, chapitres d’ouvrage et diffusion des connaissances</a:t>
          </a:r>
        </a:p>
      </dsp:txBody>
      <dsp:txXfrm>
        <a:off x="61997" y="5809853"/>
        <a:ext cx="3913996" cy="114602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7439A-0A5F-5542-B2F7-E8D76E3A7649}">
      <dsp:nvSpPr>
        <dsp:cNvPr id="0" name=""/>
        <dsp:cNvSpPr/>
      </dsp:nvSpPr>
      <dsp:spPr>
        <a:xfrm rot="5400000">
          <a:off x="7093942" y="-2920625"/>
          <a:ext cx="1066746" cy="717864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18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83% en anglais, 50 % Q1 et 28 % Q2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22% avec doctorants, 39% collaborations internationales</a:t>
          </a:r>
        </a:p>
      </dsp:txBody>
      <dsp:txXfrm rot="-5400000">
        <a:off x="4037991" y="187400"/>
        <a:ext cx="7126575" cy="962598"/>
      </dsp:txXfrm>
    </dsp:sp>
    <dsp:sp modelId="{7F94A99E-4987-6E46-9672-B3C850819233}">
      <dsp:nvSpPr>
        <dsp:cNvPr id="0" name=""/>
        <dsp:cNvSpPr/>
      </dsp:nvSpPr>
      <dsp:spPr>
        <a:xfrm>
          <a:off x="0" y="1982"/>
          <a:ext cx="4037990" cy="1333432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ACL</a:t>
          </a:r>
          <a:endParaRPr lang="fr-FR" sz="3200" kern="1200" dirty="0">
            <a:solidFill>
              <a:srgbClr val="C00000"/>
            </a:solidFill>
          </a:endParaRPr>
        </a:p>
      </dsp:txBody>
      <dsp:txXfrm>
        <a:off x="65093" y="67075"/>
        <a:ext cx="3907804" cy="1203246"/>
      </dsp:txXfrm>
    </dsp:sp>
    <dsp:sp modelId="{D501AFE4-F28E-8F4B-B651-D0BA7081D7C1}">
      <dsp:nvSpPr>
        <dsp:cNvPr id="0" name=""/>
        <dsp:cNvSpPr/>
      </dsp:nvSpPr>
      <dsp:spPr>
        <a:xfrm rot="5400000">
          <a:off x="6983651" y="-1520521"/>
          <a:ext cx="1287327" cy="717864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28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Dont 7 à l’étranger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Dont 7 invitations</a:t>
          </a:r>
        </a:p>
      </dsp:txBody>
      <dsp:txXfrm rot="-5400000">
        <a:off x="4037990" y="1487982"/>
        <a:ext cx="7115807" cy="1161643"/>
      </dsp:txXfrm>
    </dsp:sp>
    <dsp:sp modelId="{6233A8F3-0C72-134F-8857-15F8CDFBC6B5}">
      <dsp:nvSpPr>
        <dsp:cNvPr id="0" name=""/>
        <dsp:cNvSpPr/>
      </dsp:nvSpPr>
      <dsp:spPr>
        <a:xfrm>
          <a:off x="0" y="1402086"/>
          <a:ext cx="4037990" cy="1333432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Colloques et conférences</a:t>
          </a:r>
          <a:endParaRPr lang="fr-FR" sz="3200" kern="1200" dirty="0">
            <a:solidFill>
              <a:srgbClr val="C00000"/>
            </a:solidFill>
          </a:endParaRPr>
        </a:p>
      </dsp:txBody>
      <dsp:txXfrm>
        <a:off x="65093" y="1467179"/>
        <a:ext cx="3907804" cy="1203246"/>
      </dsp:txXfrm>
    </dsp:sp>
    <dsp:sp modelId="{F49880B3-7800-1A48-B383-1F52BBCF2F63}">
      <dsp:nvSpPr>
        <dsp:cNvPr id="0" name=""/>
        <dsp:cNvSpPr/>
      </dsp:nvSpPr>
      <dsp:spPr>
        <a:xfrm rot="5400000">
          <a:off x="6911941" y="-75703"/>
          <a:ext cx="1415849" cy="717163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10 (PNA, ANR, </a:t>
          </a:r>
          <a:r>
            <a:rPr lang="fr-FR" sz="2000" kern="1200" dirty="0" smtClean="0"/>
            <a:t>Associations, </a:t>
          </a:r>
          <a:r>
            <a:rPr lang="fr-FR" sz="2000" kern="1200" dirty="0"/>
            <a:t>fondations)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dont 5 comme investigateur principal (dont pour la France, l’ANR)</a:t>
          </a:r>
        </a:p>
      </dsp:txBody>
      <dsp:txXfrm rot="-5400000">
        <a:off x="4034046" y="2871308"/>
        <a:ext cx="7102523" cy="1277617"/>
      </dsp:txXfrm>
    </dsp:sp>
    <dsp:sp modelId="{292E667A-BEF1-CC4B-B732-67C34C093C2E}">
      <dsp:nvSpPr>
        <dsp:cNvPr id="0" name=""/>
        <dsp:cNvSpPr/>
      </dsp:nvSpPr>
      <dsp:spPr>
        <a:xfrm>
          <a:off x="0" y="2843399"/>
          <a:ext cx="4034047" cy="1333432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Recherches</a:t>
          </a:r>
          <a:r>
            <a:rPr lang="fr-FR" sz="3600" kern="1200" dirty="0">
              <a:solidFill>
                <a:srgbClr val="C00000"/>
              </a:solidFill>
            </a:rPr>
            <a:t> </a:t>
          </a:r>
          <a:r>
            <a:rPr lang="fr-FR" sz="2800" kern="1200" dirty="0">
              <a:solidFill>
                <a:srgbClr val="C00000"/>
              </a:solidFill>
            </a:rPr>
            <a:t>financées / contrats</a:t>
          </a:r>
          <a:endParaRPr lang="fr-FR" sz="3600" kern="1200" dirty="0">
            <a:solidFill>
              <a:srgbClr val="C00000"/>
            </a:solidFill>
          </a:endParaRPr>
        </a:p>
      </dsp:txBody>
      <dsp:txXfrm>
        <a:off x="65093" y="2908492"/>
        <a:ext cx="3903861" cy="1203246"/>
      </dsp:txXfrm>
    </dsp:sp>
    <dsp:sp modelId="{555DDC6B-8DAE-DD49-A60A-FF04F556A97E}">
      <dsp:nvSpPr>
        <dsp:cNvPr id="0" name=""/>
        <dsp:cNvSpPr/>
      </dsp:nvSpPr>
      <dsp:spPr>
        <a:xfrm rot="5400000">
          <a:off x="6977714" y="1433810"/>
          <a:ext cx="1299200" cy="717864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>
              <a:solidFill>
                <a:schemeClr val="tx1"/>
              </a:solidFill>
            </a:rPr>
            <a:t>4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>
              <a:solidFill>
                <a:schemeClr val="tx1"/>
              </a:solidFill>
            </a:rPr>
            <a:t>dont 2 soutenues </a:t>
          </a:r>
          <a:r>
            <a:rPr lang="fr-FR" sz="2000" kern="1200" dirty="0" smtClean="0">
              <a:solidFill>
                <a:schemeClr val="tx1"/>
              </a:solidFill>
            </a:rPr>
            <a:t>(2 codirections </a:t>
          </a:r>
          <a:r>
            <a:rPr lang="fr-FR" sz="2000" kern="1200" dirty="0">
              <a:solidFill>
                <a:schemeClr val="tx1"/>
              </a:solidFill>
            </a:rPr>
            <a:t>avec </a:t>
          </a:r>
          <a:r>
            <a:rPr lang="fr-FR" sz="2000" kern="1200" dirty="0" smtClean="0">
              <a:solidFill>
                <a:schemeClr val="tx1"/>
              </a:solidFill>
            </a:rPr>
            <a:t>Evaclipsy)</a:t>
          </a:r>
          <a:endParaRPr lang="fr-FR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>
              <a:solidFill>
                <a:schemeClr val="tx1"/>
              </a:solidFill>
            </a:rPr>
            <a:t>100 % financées (Allocation, réponses à appel d’offre)</a:t>
          </a:r>
        </a:p>
      </dsp:txBody>
      <dsp:txXfrm rot="-5400000">
        <a:off x="4037990" y="4436956"/>
        <a:ext cx="7115227" cy="1172356"/>
      </dsp:txXfrm>
    </dsp:sp>
    <dsp:sp modelId="{9B6E68A2-7D7F-9C45-AE13-B84EB4FE8BEF}">
      <dsp:nvSpPr>
        <dsp:cNvPr id="0" name=""/>
        <dsp:cNvSpPr/>
      </dsp:nvSpPr>
      <dsp:spPr>
        <a:xfrm>
          <a:off x="0" y="4284712"/>
          <a:ext cx="4037990" cy="1333432"/>
        </a:xfrm>
        <a:prstGeom prst="round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Thèses, HDR</a:t>
          </a:r>
        </a:p>
      </dsp:txBody>
      <dsp:txXfrm>
        <a:off x="65093" y="4349805"/>
        <a:ext cx="3907804" cy="1203246"/>
      </dsp:txXfrm>
    </dsp:sp>
    <dsp:sp modelId="{3AA9B86E-ED58-9A42-9273-486807379119}">
      <dsp:nvSpPr>
        <dsp:cNvPr id="0" name=""/>
        <dsp:cNvSpPr/>
      </dsp:nvSpPr>
      <dsp:spPr>
        <a:xfrm rot="5400000">
          <a:off x="7093942" y="2762208"/>
          <a:ext cx="1066746" cy="7178649"/>
        </a:xfrm>
        <a:prstGeom prst="round2SameRect">
          <a:avLst/>
        </a:prstGeom>
        <a:solidFill>
          <a:schemeClr val="bg1">
            <a:alpha val="89804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2 chapitres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kern="1200" dirty="0"/>
            <a:t>6 articles dans des revues professionnelles</a:t>
          </a:r>
        </a:p>
      </dsp:txBody>
      <dsp:txXfrm rot="-5400000">
        <a:off x="4037991" y="5870233"/>
        <a:ext cx="7126575" cy="962598"/>
      </dsp:txXfrm>
    </dsp:sp>
    <dsp:sp modelId="{49316804-EA97-164E-A389-7F5884FA8EC1}">
      <dsp:nvSpPr>
        <dsp:cNvPr id="0" name=""/>
        <dsp:cNvSpPr/>
      </dsp:nvSpPr>
      <dsp:spPr>
        <a:xfrm>
          <a:off x="0" y="5684816"/>
          <a:ext cx="4037990" cy="1333432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>
              <a:solidFill>
                <a:srgbClr val="C00000"/>
              </a:solidFill>
            </a:rPr>
            <a:t>Ouvrages, chapitres d’ouvrage et diffusion des connaissances</a:t>
          </a:r>
        </a:p>
      </dsp:txBody>
      <dsp:txXfrm>
        <a:off x="65093" y="5749909"/>
        <a:ext cx="3907804" cy="1203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hape 116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4339" name="Shape 117"/>
          <p:cNvSpPr>
            <a:spLocks noGrp="1"/>
          </p:cNvSpPr>
          <p:nvPr>
            <p:ph type="body" sz="quarter" idx="1"/>
          </p:nvPr>
        </p:nvSpPr>
        <p:spPr bwMode="auto">
          <a:xfrm>
            <a:off x="907627" y="4721186"/>
            <a:ext cx="4991947" cy="447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80162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457200" rtl="0" eaLnBrk="0" fontAlgn="base" hangingPunct="0">
      <a:lnSpc>
        <a:spcPct val="118000"/>
      </a:lnSpc>
      <a:spcBef>
        <a:spcPct val="30000"/>
      </a:spcBef>
      <a:spcAft>
        <a:spcPct val="0"/>
      </a:spcAft>
      <a:defRPr sz="22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4695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469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350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4075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/>
          <a:lstStyle/>
          <a:p>
            <a:fld id="{6770823C-0F90-B949-8D38-9C28FAF555F3}" type="slidenum">
              <a:rPr lang="fr-FR" smtClean="0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5832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9593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9593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126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169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5458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6C928-183E-4C0C-8191-FD5AA8CC7CB2}" type="slidenum">
              <a:rPr/>
              <a:pPr>
                <a:defRPr/>
              </a:pPr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81919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46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161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31088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0837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0473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110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7735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893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918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3" name="Picture 13" descr="Photo univ retouche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5837" y="-374256"/>
            <a:ext cx="10868963" cy="6467938"/>
          </a:xfrm>
          <a:prstGeom prst="rect">
            <a:avLst/>
          </a:prstGeom>
          <a:noFill/>
        </p:spPr>
      </p:pic>
      <p:sp>
        <p:nvSpPr>
          <p:cNvPr id="15362" name="Shape 143"/>
          <p:cNvSpPr>
            <a:spLocks/>
          </p:cNvSpPr>
          <p:nvPr/>
        </p:nvSpPr>
        <p:spPr bwMode="auto">
          <a:xfrm>
            <a:off x="-828675" y="4506803"/>
            <a:ext cx="13944600" cy="529748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rgbClr val="FFFFFF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5363" name="Shape 145"/>
          <p:cNvSpPr>
            <a:spLocks/>
          </p:cNvSpPr>
          <p:nvPr/>
        </p:nvSpPr>
        <p:spPr bwMode="auto">
          <a:xfrm>
            <a:off x="-82550" y="-34926"/>
            <a:ext cx="12412663" cy="9788526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5364" name="Shape 136"/>
          <p:cNvSpPr>
            <a:spLocks noChangeArrowheads="1"/>
          </p:cNvSpPr>
          <p:nvPr/>
        </p:nvSpPr>
        <p:spPr bwMode="auto">
          <a:xfrm>
            <a:off x="514348" y="3977044"/>
            <a:ext cx="6596079" cy="176458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50800" tIns="50800" rIns="50800" bIns="50800" anchor="ctr">
            <a:spAutoFit/>
          </a:bodyPr>
          <a:lstStyle/>
          <a:p>
            <a:pPr hangingPunct="0"/>
            <a:r>
              <a:rPr lang="fr-FR" sz="5400" b="1" dirty="0">
                <a:solidFill>
                  <a:srgbClr val="FFFFFF"/>
                </a:solidFill>
                <a:sym typeface="Averta"/>
              </a:rPr>
              <a:t>EA 4430</a:t>
            </a:r>
          </a:p>
          <a:p>
            <a:pPr hangingPunct="0"/>
            <a:r>
              <a:rPr lang="fr-FR" sz="5400" b="1" dirty="0">
                <a:solidFill>
                  <a:srgbClr val="FFFFFF"/>
                </a:solidFill>
                <a:sym typeface="Averta"/>
              </a:rPr>
              <a:t>CLIPSYD </a:t>
            </a:r>
          </a:p>
        </p:txBody>
      </p:sp>
      <p:pic>
        <p:nvPicPr>
          <p:cNvPr id="15366" name="Imag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475" y="8139113"/>
            <a:ext cx="30527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258" y="1892457"/>
            <a:ext cx="5815667" cy="232435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868" y="6998930"/>
            <a:ext cx="2039988" cy="1353192"/>
          </a:xfrm>
          <a:prstGeom prst="rect">
            <a:avLst/>
          </a:prstGeom>
        </p:spPr>
      </p:pic>
      <p:pic>
        <p:nvPicPr>
          <p:cNvPr id="19458" name="Picture 2" descr="http://communication.parisnanterre.fr/medias/photo/upn-logo-rvb-ed-clm-acronyme_1484750781514-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820" y="5365352"/>
            <a:ext cx="1927275" cy="145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7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097209" y="2382214"/>
            <a:ext cx="34649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3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Colloques et autres</a:t>
            </a:r>
            <a:endParaRPr kumimoji="0" lang="fr-FR" altLang="fr-FR" sz="32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0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re 1"/>
          <p:cNvSpPr txBox="1">
            <a:spLocks/>
          </p:cNvSpPr>
          <p:nvPr/>
        </p:nvSpPr>
        <p:spPr>
          <a:xfrm>
            <a:off x="695297" y="95221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Productions scientifiques (3/3)</a:t>
            </a:r>
          </a:p>
        </p:txBody>
      </p:sp>
      <p:cxnSp>
        <p:nvCxnSpPr>
          <p:cNvPr id="14" name="Connecteur droit 13"/>
          <p:cNvCxnSpPr/>
          <p:nvPr/>
        </p:nvCxnSpPr>
        <p:spPr>
          <a:xfrm>
            <a:off x="788063" y="120594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263958"/>
              </p:ext>
            </p:extLst>
          </p:nvPr>
        </p:nvGraphicFramePr>
        <p:xfrm>
          <a:off x="1715018" y="3226627"/>
          <a:ext cx="8678433" cy="467531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340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443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12026">
                <a:tc>
                  <a:txBody>
                    <a:bodyPr/>
                    <a:lstStyle/>
                    <a:p>
                      <a:pPr lvl="1" algn="l" fontAlgn="ctr"/>
                      <a:r>
                        <a:rPr lang="fr-FR" sz="2400" b="0" i="0" u="none" strike="noStrike" dirty="0" smtClean="0">
                          <a:effectLst/>
                          <a:latin typeface="+mn-lt"/>
                        </a:rPr>
                        <a:t>Édition </a:t>
                      </a:r>
                      <a:r>
                        <a:rPr lang="fr-FR" sz="2400" b="0" i="0" u="none" strike="noStrike" dirty="0">
                          <a:effectLst/>
                          <a:latin typeface="+mn-lt"/>
                        </a:rPr>
                        <a:t>d’actes de colloques / congrès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fr-FR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36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2851">
                <a:tc>
                  <a:txBody>
                    <a:bodyPr/>
                    <a:lstStyle/>
                    <a:p>
                      <a:pPr lvl="1" algn="l" fontAlgn="ctr"/>
                      <a:r>
                        <a:rPr lang="fr-FR" sz="2400" b="0" i="0" u="none" strike="noStrike" dirty="0">
                          <a:effectLst/>
                          <a:latin typeface="+mn-lt"/>
                        </a:rPr>
                        <a:t>Articles publiés dans des actes de colloques / congrès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fr-FR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155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10220">
                <a:tc>
                  <a:txBody>
                    <a:bodyPr/>
                    <a:lstStyle/>
                    <a:p>
                      <a:pPr lvl="1" algn="l" fontAlgn="ctr"/>
                      <a:r>
                        <a:rPr lang="fr-FR" sz="2400" b="0" i="0" u="none" strike="noStrike" dirty="0">
                          <a:effectLst/>
                          <a:latin typeface="+mn-lt"/>
                        </a:rPr>
                        <a:t>Autres produits présentés dans des colloques / congrès et des séminaires de </a:t>
                      </a:r>
                      <a:r>
                        <a:rPr lang="fr-FR" sz="2400" b="0" i="0" u="none" strike="noStrike" dirty="0" smtClean="0">
                          <a:effectLst/>
                          <a:latin typeface="+mn-lt"/>
                        </a:rPr>
                        <a:t>recherche</a:t>
                      </a:r>
                      <a:endParaRPr lang="fr-FR" sz="2400" b="1" i="0" u="none" strike="noStrike" dirty="0">
                        <a:solidFill>
                          <a:srgbClr val="00B0F0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fr-FR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10220">
                <a:tc>
                  <a:txBody>
                    <a:bodyPr/>
                    <a:lstStyle/>
                    <a:p>
                      <a:pPr lvl="1" algn="l" fontAlgn="ctr"/>
                      <a:r>
                        <a:rPr lang="fr-FR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Emissions</a:t>
                      </a:r>
                      <a:r>
                        <a:rPr lang="fr-FR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2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 télévision, </a:t>
                      </a:r>
                      <a:r>
                        <a:rPr lang="fr-FR" sz="2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radio</a:t>
                      </a:r>
                      <a:endParaRPr lang="fr-FR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lvl="1" algn="l" fontAlgn="ctr"/>
                      <a:endParaRPr lang="fr-FR" sz="2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lvl="1" algn="l" fontAlgn="ctr"/>
                      <a:r>
                        <a:rPr lang="fr-FR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Organisation de colloques / congrès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ctr" fontAlgn="ctr"/>
                      <a:r>
                        <a:rPr lang="fr-FR" sz="24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  <a:p>
                      <a:pPr lvl="1" algn="ctr" fontAlgn="ctr"/>
                      <a:r>
                        <a:rPr lang="fr-FR" sz="24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fr-FR" sz="24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  <a:p>
                      <a:pPr lvl="1" algn="ctr" fontAlgn="ctr"/>
                      <a:r>
                        <a:rPr lang="fr-FR" sz="2400" b="1" i="0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29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2162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/>
              <a:pPr>
                <a:defRPr/>
              </a:pPr>
              <a:t>11</a:t>
            </a:fld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318324"/>
              </p:ext>
            </p:extLst>
          </p:nvPr>
        </p:nvGraphicFramePr>
        <p:xfrm>
          <a:off x="1433095" y="1696099"/>
          <a:ext cx="8595226" cy="2954640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4755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19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4815">
                <a:tc>
                  <a:txBody>
                    <a:bodyPr/>
                    <a:lstStyle/>
                    <a:p>
                      <a:pPr lvl="1" algn="l" fontAlgn="ctr"/>
                      <a:r>
                        <a:rPr lang="fr-FR" sz="2400" u="none" strike="noStrike" dirty="0">
                          <a:effectLst/>
                        </a:rPr>
                        <a:t>Contrats européens (ERC, H2020, etc.) et internationaux (NSF, JSPS, NIH, banque mondiale, FAO, etc.)</a:t>
                      </a:r>
                      <a:endParaRPr lang="fr-FR" sz="24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fr-FR" sz="2400" b="0" i="0" u="none" strike="noStrike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652">
                <a:tc>
                  <a:txBody>
                    <a:bodyPr/>
                    <a:lstStyle/>
                    <a:p>
                      <a:pPr lvl="1" algn="l" fontAlgn="ctr"/>
                      <a:r>
                        <a:rPr lang="fr-FR" sz="2400" u="none" strike="noStrike" dirty="0">
                          <a:effectLst/>
                        </a:rPr>
                        <a:t>Contrats nationaux (ANR, PHRC, FUI, INCA, etc.)</a:t>
                      </a:r>
                      <a:endParaRPr lang="fr-FR" sz="24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fr-FR" sz="2400" b="0" i="0" u="none" strike="noStrike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4652">
                <a:tc>
                  <a:txBody>
                    <a:bodyPr/>
                    <a:lstStyle/>
                    <a:p>
                      <a:pPr lvl="1" algn="l" fontAlgn="ctr"/>
                      <a:r>
                        <a:rPr lang="fr-FR" sz="2400" u="none" strike="noStrike" dirty="0">
                          <a:effectLst/>
                        </a:rPr>
                        <a:t>Contrats avec les collectivités territoriales</a:t>
                      </a:r>
                      <a:endParaRPr lang="fr-FR" sz="24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fr-FR" sz="2400" b="0" i="0" u="none" strike="noStrike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4863">
                <a:tc>
                  <a:txBody>
                    <a:bodyPr/>
                    <a:lstStyle/>
                    <a:p>
                      <a:pPr lvl="1" algn="l" fontAlgn="ctr"/>
                      <a:r>
                        <a:rPr lang="fr-FR" sz="2400" u="none" strike="noStrike" dirty="0">
                          <a:effectLst/>
                        </a:rPr>
                        <a:t>Contrats financés par des associations caritatives et des fondations (ARC, FMR, FRM, VLM, </a:t>
                      </a:r>
                      <a:r>
                        <a:rPr lang="fr-FR" sz="2400" u="none" strike="noStrike" dirty="0" smtClean="0">
                          <a:effectLst/>
                        </a:rPr>
                        <a:t>CESAP,</a:t>
                      </a:r>
                      <a:r>
                        <a:rPr lang="fr-FR" sz="2400" u="none" strike="noStrike" baseline="0" dirty="0" smtClean="0">
                          <a:effectLst/>
                        </a:rPr>
                        <a:t> </a:t>
                      </a:r>
                      <a:r>
                        <a:rPr lang="fr-FR" sz="2400" u="none" strike="noStrike" dirty="0">
                          <a:effectLst/>
                        </a:rPr>
                        <a:t>etc.)</a:t>
                      </a:r>
                      <a:endParaRPr lang="fr-FR" sz="2400" b="0" i="0" u="none" strike="noStrike" dirty="0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0" marR="7140" marT="7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2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21</a:t>
                      </a:r>
                      <a:endParaRPr lang="fr-FR" sz="2400" b="0" i="0" u="none" strike="noStrike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7140" marR="7140" marT="714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8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788063" y="134041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 txBox="1">
            <a:spLocks/>
          </p:cNvSpPr>
          <p:nvPr/>
        </p:nvSpPr>
        <p:spPr>
          <a:xfrm>
            <a:off x="695297" y="81969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Contrats </a:t>
            </a:r>
          </a:p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Rayonnement et activités d’expertise 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955820"/>
              </p:ext>
            </p:extLst>
          </p:nvPr>
        </p:nvGraphicFramePr>
        <p:xfrm>
          <a:off x="1465682" y="4895745"/>
          <a:ext cx="8587007" cy="683017"/>
        </p:xfrm>
        <a:graphic>
          <a:graphicData uri="http://schemas.openxmlformats.org/drawingml/2006/table">
            <a:tbl>
              <a:tblPr>
                <a:tableStyleId>{C7B018BB-80A7-4F77-B60F-C8B233D01FF8}</a:tableStyleId>
              </a:tblPr>
              <a:tblGrid>
                <a:gridCol w="6455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1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83017">
                <a:tc>
                  <a:txBody>
                    <a:bodyPr/>
                    <a:lstStyle/>
                    <a:p>
                      <a:pPr marL="484505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 dirty="0">
                          <a:effectLst/>
                        </a:rPr>
                        <a:t>Responsabilités dans des sociétés savantes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 dirty="0">
                          <a:solidFill>
                            <a:srgbClr val="C00000"/>
                          </a:solidFill>
                          <a:effectLst/>
                        </a:rPr>
                        <a:t>12</a:t>
                      </a:r>
                      <a:endParaRPr lang="fr-FR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450834"/>
              </p:ext>
            </p:extLst>
          </p:nvPr>
        </p:nvGraphicFramePr>
        <p:xfrm>
          <a:off x="1490050" y="5911739"/>
          <a:ext cx="8562639" cy="22436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4790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36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30491">
                <a:tc>
                  <a:txBody>
                    <a:bodyPr/>
                    <a:lstStyle/>
                    <a:p>
                      <a:pPr marL="487695" lvl="1" algn="l" defTabSz="97539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Évaluation d’articles et d’ouvrages scientifiques 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 dirty="0">
                          <a:solidFill>
                            <a:srgbClr val="C00000"/>
                          </a:solidFill>
                          <a:effectLst/>
                        </a:rPr>
                        <a:t>119</a:t>
                      </a:r>
                      <a:endParaRPr lang="fr-FR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270">
                <a:tc>
                  <a:txBody>
                    <a:bodyPr/>
                    <a:lstStyle/>
                    <a:p>
                      <a:pPr marL="487695" lvl="1" algn="l" defTabSz="97539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Évaluation de projets de recherche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 dirty="0">
                          <a:solidFill>
                            <a:srgbClr val="C00000"/>
                          </a:solidFill>
                          <a:effectLst/>
                        </a:rPr>
                        <a:t>56</a:t>
                      </a:r>
                      <a:endParaRPr lang="fr-FR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270">
                <a:tc>
                  <a:txBody>
                    <a:bodyPr/>
                    <a:lstStyle/>
                    <a:p>
                      <a:pPr marL="487695" lvl="1" algn="l" defTabSz="97539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Évaluation de </a:t>
                      </a:r>
                      <a:r>
                        <a:rPr lang="fr-F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laboratoires et ED </a:t>
                      </a:r>
                      <a:r>
                        <a:rPr lang="fr-FR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(type </a:t>
                      </a:r>
                      <a:r>
                        <a:rPr lang="fr-FR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HCERES)</a:t>
                      </a:r>
                      <a:endParaRPr lang="fr-FR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 dirty="0" smtClean="0">
                          <a:solidFill>
                            <a:srgbClr val="C00000"/>
                          </a:solidFill>
                          <a:effectLst/>
                        </a:rPr>
                        <a:t>46</a:t>
                      </a:r>
                      <a:endParaRPr lang="fr-FR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0491">
                <a:tc>
                  <a:txBody>
                    <a:bodyPr/>
                    <a:lstStyle/>
                    <a:p>
                      <a:pPr marL="487695" lvl="1" algn="l" defTabSz="97539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Responsabilités au sein d’instances d’évaluation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 dirty="0">
                          <a:solidFill>
                            <a:srgbClr val="C00000"/>
                          </a:solidFill>
                          <a:effectLst/>
                        </a:rPr>
                        <a:t>10</a:t>
                      </a:r>
                      <a:endParaRPr lang="fr-FR" sz="1100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3601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655661"/>
              </p:ext>
            </p:extLst>
          </p:nvPr>
        </p:nvGraphicFramePr>
        <p:xfrm>
          <a:off x="2634916" y="5532117"/>
          <a:ext cx="6087979" cy="25603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670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0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9307">
                <a:tc>
                  <a:txBody>
                    <a:bodyPr/>
                    <a:lstStyle/>
                    <a:p>
                      <a:pPr algn="ctr"/>
                      <a:endParaRPr lang="fr-FR" sz="240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Thèses soutenues </a:t>
                      </a:r>
                      <a:endParaRPr lang="fr-FR" sz="2400" b="1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9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2013</a:t>
                      </a:r>
                      <a:endParaRPr lang="fr-FR" sz="24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79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2014</a:t>
                      </a:r>
                      <a:endParaRPr lang="fr-FR" sz="24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79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2015</a:t>
                      </a:r>
                      <a:endParaRPr lang="fr-FR" sz="24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79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2016</a:t>
                      </a:r>
                      <a:endParaRPr lang="fr-FR" sz="24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11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79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2017</a:t>
                      </a:r>
                      <a:endParaRPr lang="fr-FR" sz="24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793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Total</a:t>
                      </a:r>
                      <a:endParaRPr lang="fr-FR" sz="24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155000"/>
              </p:ext>
            </p:extLst>
          </p:nvPr>
        </p:nvGraphicFramePr>
        <p:xfrm>
          <a:off x="1259174" y="2364945"/>
          <a:ext cx="8874177" cy="8213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097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644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5636">
                <a:tc>
                  <a:txBody>
                    <a:bodyPr/>
                    <a:lstStyle/>
                    <a:p>
                      <a:pPr marL="0" algn="ctr" defTabSz="97539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Durée</a:t>
                      </a:r>
                      <a:r>
                        <a:rPr lang="fr-FR" sz="2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moyenne </a:t>
                      </a:r>
                      <a:endParaRPr lang="fr-F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713" marR="38713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539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2400" b="0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 </a:t>
                      </a:r>
                      <a:r>
                        <a:rPr lang="fr-FR" sz="24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ans </a:t>
                      </a:r>
                      <a:endParaRPr lang="fr-FR" sz="2400" b="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713" marR="38713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0238">
                <a:tc>
                  <a:txBody>
                    <a:bodyPr/>
                    <a:lstStyle/>
                    <a:p>
                      <a:pPr marL="0" algn="ctr" defTabSz="97539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2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Financement</a:t>
                      </a:r>
                      <a:r>
                        <a:rPr lang="fr-FR" sz="24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fr-FR" sz="2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713" marR="38713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75390" rtl="0" eaLnBrk="1" latinLnBrk="0" hangingPunct="1">
                        <a:spcAft>
                          <a:spcPts val="0"/>
                        </a:spcAft>
                      </a:pPr>
                      <a:r>
                        <a:rPr lang="fr-FR" sz="2400" b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r>
                        <a:rPr lang="fr-FR" sz="24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CD et </a:t>
                      </a:r>
                      <a:r>
                        <a:rPr lang="fr-FR" sz="2400" b="0" kern="1200" baseline="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5 autres financements</a:t>
                      </a:r>
                      <a:endParaRPr lang="fr-FR" sz="2400" b="0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8713" marR="38713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792705" y="4384373"/>
            <a:ext cx="7772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+mn-lt"/>
              </a:rPr>
              <a:t>Productions scientifiques </a:t>
            </a:r>
            <a:r>
              <a:rPr lang="fr-FR" sz="2400" dirty="0" smtClean="0">
                <a:solidFill>
                  <a:schemeClr val="tx1"/>
                </a:solidFill>
                <a:latin typeface="+mn-lt"/>
              </a:rPr>
              <a:t>issues </a:t>
            </a:r>
            <a:r>
              <a:rPr lang="fr-FR" sz="2400" dirty="0">
                <a:solidFill>
                  <a:schemeClr val="tx1"/>
                </a:solidFill>
                <a:latin typeface="+mn-lt"/>
              </a:rPr>
              <a:t>des thèses  :  </a:t>
            </a:r>
            <a:r>
              <a:rPr lang="fr-FR" sz="2400" dirty="0" smtClean="0">
                <a:solidFill>
                  <a:schemeClr val="tx1"/>
                </a:solidFill>
                <a:latin typeface="+mn-lt"/>
              </a:rPr>
              <a:t>81  </a:t>
            </a:r>
            <a:endParaRPr lang="fr-FR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11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2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re 1"/>
          <p:cNvSpPr txBox="1">
            <a:spLocks/>
          </p:cNvSpPr>
          <p:nvPr/>
        </p:nvSpPr>
        <p:spPr>
          <a:xfrm>
            <a:off x="695297" y="95221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Thèses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788063" y="134041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28991" y="8586697"/>
            <a:ext cx="7772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+mn-lt"/>
              </a:rPr>
              <a:t>3 cotutelles </a:t>
            </a:r>
          </a:p>
        </p:txBody>
      </p:sp>
    </p:spTree>
    <p:extLst>
      <p:ext uri="{BB962C8B-B14F-4D97-AF65-F5344CB8AC3E}">
        <p14:creationId xmlns:p14="http://schemas.microsoft.com/office/powerpoint/2010/main" val="150562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054336"/>
              </p:ext>
            </p:extLst>
          </p:nvPr>
        </p:nvGraphicFramePr>
        <p:xfrm>
          <a:off x="3031563" y="2646277"/>
          <a:ext cx="4973447" cy="48225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73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94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DOTATIONS Paris Nanterre </a:t>
                      </a:r>
                      <a:endParaRPr lang="fr-FR" sz="2400" b="1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2041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2013-2014 / </a:t>
                      </a: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17 900 €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70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2014-2015 / </a:t>
                      </a: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21 295 €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6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2015-2016 / </a:t>
                      </a:r>
                      <a:r>
                        <a:rPr lang="fr-FR" sz="24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29 </a:t>
                      </a: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</a:t>
                      </a:r>
                      <a:r>
                        <a:rPr lang="fr-FR" sz="24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57 </a:t>
                      </a: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€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464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2016-2017 / </a:t>
                      </a: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24 957 €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4646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2017-2018 / </a:t>
                      </a:r>
                      <a:r>
                        <a:rPr lang="fr-FR" sz="2400" dirty="0">
                          <a:solidFill>
                            <a:srgbClr val="C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24 957 €</a:t>
                      </a:r>
                      <a:endParaRPr lang="fr-FR" sz="24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9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788063" y="134041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 txBox="1">
            <a:spLocks/>
          </p:cNvSpPr>
          <p:nvPr/>
        </p:nvSpPr>
        <p:spPr>
          <a:xfrm>
            <a:off x="695297" y="95221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 smtClean="0">
                <a:solidFill>
                  <a:srgbClr val="C00000"/>
                </a:solidFill>
              </a:rPr>
              <a:t>Financement de l’EA par Paris Nanterre</a:t>
            </a:r>
            <a:endParaRPr lang="fr-FR" sz="469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682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18647" y="1484284"/>
            <a:ext cx="11664901" cy="715009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endParaRPr lang="fr-FR" sz="2800" dirty="0"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800" dirty="0">
                <a:cs typeface="Arial" panose="020B0604020202020204" pitchFamily="34" charset="0"/>
              </a:rPr>
              <a:t> </a:t>
            </a:r>
            <a:r>
              <a:rPr lang="fr-FR" sz="2400" dirty="0">
                <a:cs typeface="Arial" panose="020B0604020202020204" pitchFamily="34" charset="0"/>
              </a:rPr>
              <a:t>2 créations de poste MCF </a:t>
            </a:r>
            <a:r>
              <a:rPr lang="fr-FR" sz="2400" dirty="0" smtClean="0">
                <a:cs typeface="Arial" panose="020B0604020202020204" pitchFamily="34" charset="0"/>
              </a:rPr>
              <a:t>(2014 et 2018) </a:t>
            </a:r>
            <a:endParaRPr lang="fr-FR" sz="2400" dirty="0"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 Augmentation du nombre et qualité des publications  (ACL, anglais)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 Développement des réseaux à l’échelle nationale et </a:t>
            </a:r>
            <a:r>
              <a:rPr lang="fr-FR" sz="2400" dirty="0" smtClean="0">
                <a:cs typeface="Arial" panose="020B0604020202020204" pitchFamily="34" charset="0"/>
              </a:rPr>
              <a:t>internationale   </a:t>
            </a:r>
            <a:r>
              <a:rPr lang="fr-FR" sz="2400" dirty="0">
                <a:cs typeface="Arial" panose="020B0604020202020204" pitchFamily="34" charset="0"/>
              </a:rPr>
              <a:t>(SIICHLA, GIS etc.)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 </a:t>
            </a:r>
            <a:r>
              <a:rPr lang="fr-FR" sz="2400" dirty="0" smtClean="0">
                <a:cs typeface="Arial" panose="020B0604020202020204" pitchFamily="34" charset="0"/>
              </a:rPr>
              <a:t>Recherches cliniques étayées </a:t>
            </a:r>
            <a:r>
              <a:rPr lang="fr-FR" sz="2400" dirty="0">
                <a:cs typeface="Arial" panose="020B0604020202020204" pitchFamily="34" charset="0"/>
              </a:rPr>
              <a:t>sur la pratique clinique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 Nombreux financements (ANR, associations, fondations</a:t>
            </a:r>
            <a:r>
              <a:rPr lang="fr-FR" sz="2400" dirty="0">
                <a:cs typeface="Arial" panose="020B0604020202020204" pitchFamily="34" charset="0"/>
              </a:rPr>
              <a:t> etc.)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FR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Co-organisations 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et </a:t>
            </a:r>
            <a:r>
              <a:rPr lang="fr-FR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organisations 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de colloques internationaux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fr-FR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Recherches 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avec méthodologie quantitative et qualitative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 Objets de recherche 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correspondant à des besoins sociétaux (handicap, addictions, santé des étudiants, corps et situations extrêmes, maladies graves, familles monoparentales,</a:t>
            </a:r>
            <a:r>
              <a:rPr lang="fr-FR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fr-FR" sz="2400" dirty="0">
                <a:cs typeface="Arial" panose="020B0604020202020204" pitchFamily="34" charset="0"/>
              </a:rPr>
              <a:t>recherche avec 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une perspective « life </a:t>
            </a:r>
            <a:r>
              <a:rPr lang="fr-FR" sz="2400" dirty="0">
                <a:cs typeface="Arial" panose="020B0604020202020204" pitchFamily="34" charset="0"/>
              </a:rPr>
              <a:t>s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pan »)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 Formation doctorale </a:t>
            </a:r>
            <a:r>
              <a:rPr lang="fr-FR" sz="2400" dirty="0">
                <a:cs typeface="Arial" panose="020B0604020202020204" pitchFamily="34" charset="0"/>
              </a:rPr>
              <a:t>performante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 (</a:t>
            </a:r>
            <a:r>
              <a:rPr lang="fr-FR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soutenance 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et insertion professionnelle)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cs typeface="Arial" panose="020B0604020202020204" pitchFamily="34" charset="0"/>
              </a:rPr>
              <a:t> Efforts commençant à porter ses fruits en terme de travail </a:t>
            </a:r>
            <a:r>
              <a:rPr lang="fr-FR" sz="2400" dirty="0" smtClean="0">
                <a:cs typeface="Arial" panose="020B0604020202020204" pitchFamily="34" charset="0"/>
              </a:rPr>
              <a:t>inter-équipe </a:t>
            </a:r>
            <a:r>
              <a:rPr lang="fr-FR" sz="2400" dirty="0">
                <a:cs typeface="Arial" panose="020B0604020202020204" pitchFamily="34" charset="0"/>
              </a:rPr>
              <a:t>(étudiants, </a:t>
            </a:r>
            <a:r>
              <a:rPr lang="fr-FR" sz="2400" dirty="0" smtClean="0">
                <a:cs typeface="Arial" panose="020B0604020202020204" pitchFamily="34" charset="0"/>
              </a:rPr>
              <a:t>situations de handicap</a:t>
            </a:r>
            <a:r>
              <a:rPr lang="fr-FR" sz="2400" dirty="0">
                <a:cs typeface="Arial" panose="020B0604020202020204" pitchFamily="34" charset="0"/>
              </a:rPr>
              <a:t>, </a:t>
            </a:r>
            <a:r>
              <a:rPr lang="fr-FR" sz="2400" dirty="0" smtClean="0">
                <a:cs typeface="Arial" panose="020B0604020202020204" pitchFamily="34" charset="0"/>
              </a:rPr>
              <a:t>personnes en situation de précarité, personnes en surpoids, adolescence et sommeil….etc</a:t>
            </a:r>
            <a:r>
              <a:rPr lang="fr-FR" sz="2400" dirty="0">
                <a:cs typeface="Arial" panose="020B0604020202020204" pitchFamily="34" charset="0"/>
              </a:rPr>
              <a:t>.) 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 Fort investissement </a:t>
            </a:r>
            <a:r>
              <a:rPr lang="fr-FR" sz="2400" dirty="0">
                <a:cs typeface="Arial" panose="020B0604020202020204" pitchFamily="34" charset="0"/>
              </a:rPr>
              <a:t>au sein de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 la </a:t>
            </a:r>
            <a:r>
              <a:rPr lang="fr-FR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Fédération 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EPN-R</a:t>
            </a:r>
          </a:p>
          <a:p>
            <a:pPr marL="0" indent="0">
              <a:buNone/>
            </a:pPr>
            <a:endParaRPr lang="fr-FR" sz="20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/>
              <a:pPr>
                <a:defRPr/>
              </a:pPr>
              <a:t>14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9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630770"/>
            <a:ext cx="4365841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rgbClr val="00B050"/>
                </a:solidFill>
                <a:latin typeface="+mj-lt"/>
              </a:rPr>
              <a:t>Points forts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88063" y="134041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512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938618" y="1866373"/>
            <a:ext cx="11099800" cy="62865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des recherches dans l’EA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800" dirty="0">
                <a:cs typeface="Arial" panose="020B0604020202020204" pitchFamily="34" charset="0"/>
              </a:rPr>
              <a:t>Renforcer les collaborations entre les 3 équipes (</a:t>
            </a:r>
            <a:r>
              <a:rPr lang="fr-FR" sz="2800" dirty="0" smtClean="0">
                <a:cs typeface="Arial" panose="020B0604020202020204" pitchFamily="34" charset="0"/>
              </a:rPr>
              <a:t>publications</a:t>
            </a:r>
            <a:r>
              <a:rPr lang="fr-FR" sz="2800" dirty="0">
                <a:cs typeface="Arial" panose="020B0604020202020204" pitchFamily="34" charset="0"/>
              </a:rPr>
              <a:t>, </a:t>
            </a:r>
            <a:r>
              <a:rPr lang="fr-FR" sz="2800" dirty="0" smtClean="0">
                <a:cs typeface="Arial" panose="020B0604020202020204" pitchFamily="34" charset="0"/>
              </a:rPr>
              <a:t>recherches, thèses inter-équipes)</a:t>
            </a:r>
            <a:endParaRPr lang="fr-FR" sz="2800" dirty="0">
              <a:cs typeface="Arial" panose="020B0604020202020204" pitchFamily="34" charset="0"/>
            </a:endParaRPr>
          </a:p>
          <a:p>
            <a:pPr marL="243848"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des recherches en collaborations nationales et internationales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800" dirty="0" smtClean="0">
                <a:cs typeface="Arial" panose="020B0604020202020204" pitchFamily="34" charset="0"/>
              </a:rPr>
              <a:t>Rester force </a:t>
            </a:r>
            <a:r>
              <a:rPr lang="fr-FR" sz="2800" dirty="0">
                <a:cs typeface="Arial" panose="020B0604020202020204" pitchFamily="34" charset="0"/>
              </a:rPr>
              <a:t>de </a:t>
            </a:r>
            <a:r>
              <a:rPr lang="fr-FR" sz="2800" dirty="0" smtClean="0">
                <a:cs typeface="Arial" panose="020B0604020202020204" pitchFamily="34" charset="0"/>
              </a:rPr>
              <a:t>propositions </a:t>
            </a:r>
            <a:r>
              <a:rPr lang="fr-FR" sz="2800" dirty="0">
                <a:cs typeface="Arial" panose="020B0604020202020204" pitchFamily="34" charset="0"/>
              </a:rPr>
              <a:t>pour la mise en œuvre de recherches au sein de la fédération EPN-R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800" dirty="0" smtClean="0">
                <a:cs typeface="Arial" panose="020B0604020202020204" pitchFamily="34" charset="0"/>
              </a:rPr>
              <a:t>Créer des </a:t>
            </a:r>
            <a:r>
              <a:rPr lang="fr-FR" sz="2800" dirty="0">
                <a:cs typeface="Arial" panose="020B0604020202020204" pitchFamily="34" charset="0"/>
              </a:rPr>
              <a:t>collaborations structurantes sur les plans nationaux et internationaux </a:t>
            </a:r>
            <a:r>
              <a:rPr lang="fr-FR" sz="2800" dirty="0" smtClean="0">
                <a:cs typeface="Arial" panose="020B0604020202020204" pitchFamily="34" charset="0"/>
              </a:rPr>
              <a:t>et renforcer celles qui existent </a:t>
            </a:r>
            <a:endParaRPr lang="fr-FR" sz="2800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financier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800" dirty="0">
                <a:cs typeface="Arial" panose="020B0604020202020204" pitchFamily="34" charset="0"/>
              </a:rPr>
              <a:t>Augmenter les possibilités de  </a:t>
            </a:r>
            <a:r>
              <a:rPr lang="fr-FR" sz="2800" dirty="0" smtClean="0">
                <a:cs typeface="Arial" panose="020B0604020202020204" pitchFamily="34" charset="0"/>
              </a:rPr>
              <a:t>financements </a:t>
            </a:r>
            <a:r>
              <a:rPr lang="fr-FR" sz="2800" dirty="0">
                <a:cs typeface="Arial" panose="020B0604020202020204" pitchFamily="34" charset="0"/>
              </a:rPr>
              <a:t>des doctorants (CIFRE, financement sur contrat de recherche, allocations)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de la formation doctorale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800" dirty="0">
                <a:cs typeface="Arial" panose="020B0604020202020204" pitchFamily="34" charset="0"/>
              </a:rPr>
              <a:t>Augmenter le travail scientifique via des séminaires, </a:t>
            </a:r>
            <a:r>
              <a:rPr lang="fr-FR" sz="2800" dirty="0" smtClean="0">
                <a:cs typeface="Arial" panose="020B0604020202020204" pitchFamily="34" charset="0"/>
              </a:rPr>
              <a:t>ateliers communs </a:t>
            </a:r>
            <a:r>
              <a:rPr lang="fr-FR" sz="2800" dirty="0">
                <a:cs typeface="Arial" panose="020B0604020202020204" pitchFamily="34" charset="0"/>
              </a:rPr>
              <a:t>à l’EA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800" dirty="0">
                <a:cs typeface="Arial" panose="020B0604020202020204" pitchFamily="34" charset="0"/>
              </a:rPr>
              <a:t>Mise en place </a:t>
            </a:r>
            <a:r>
              <a:rPr lang="fr-FR" sz="2800" dirty="0" smtClean="0">
                <a:cs typeface="Arial" panose="020B0604020202020204" pitchFamily="34" charset="0"/>
              </a:rPr>
              <a:t>de </a:t>
            </a:r>
            <a:r>
              <a:rPr lang="fr-FR" sz="2800" dirty="0">
                <a:cs typeface="Arial" panose="020B0604020202020204" pitchFamily="34" charset="0"/>
              </a:rPr>
              <a:t>séminaires doctoraux </a:t>
            </a:r>
            <a:r>
              <a:rPr lang="fr-FR" sz="2800" dirty="0" smtClean="0">
                <a:cs typeface="Arial" panose="020B0604020202020204" pitchFamily="34" charset="0"/>
              </a:rPr>
              <a:t>internationaux/universités d’été</a:t>
            </a:r>
            <a:endParaRPr lang="fr-FR" sz="2800" dirty="0"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9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9014" y="605539"/>
            <a:ext cx="5717357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rgbClr val="C00000"/>
                </a:solidFill>
                <a:latin typeface="+mj-lt"/>
              </a:rPr>
              <a:t>Points</a:t>
            </a:r>
            <a:r>
              <a:rPr lang="fr-FR" sz="4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4800" b="1" dirty="0">
                <a:solidFill>
                  <a:srgbClr val="C00000"/>
                </a:solidFill>
                <a:latin typeface="+mj-lt"/>
              </a:rPr>
              <a:t>à améliorer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88063" y="134041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2746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861604" y="1384347"/>
            <a:ext cx="11099800" cy="765579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fr-FR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financier - réductions budgétaires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Augmentation des frais de gestion (15%)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de la politique de recrutement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Politique de gel provisoire des </a:t>
            </a:r>
            <a:r>
              <a:rPr lang="fr-FR" sz="2400" dirty="0" smtClean="0">
                <a:cs typeface="Arial" panose="020B0604020202020204" pitchFamily="34" charset="0"/>
              </a:rPr>
              <a:t>postes, au moins la </a:t>
            </a:r>
            <a:r>
              <a:rPr lang="fr-FR" sz="2400" dirty="0">
                <a:cs typeface="Arial" panose="020B0604020202020204" pitchFamily="34" charset="0"/>
              </a:rPr>
              <a:t>première année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Absence de poste de PR dans l’équipe DSE</a:t>
            </a:r>
          </a:p>
          <a:p>
            <a:pPr marL="243848" lvl="1">
              <a:spcBef>
                <a:spcPts val="0"/>
              </a:spcBef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Equilibre précaire entre  </a:t>
            </a:r>
            <a:r>
              <a:rPr lang="fr-FR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l’investissement  des tâches </a:t>
            </a: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collectives </a:t>
            </a:r>
            <a:r>
              <a:rPr lang="fr-FR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et du travail </a:t>
            </a: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de recherche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400" dirty="0" smtClean="0">
                <a:cs typeface="Arial" panose="020B0604020202020204" pitchFamily="34" charset="0"/>
              </a:rPr>
              <a:t>Tâches </a:t>
            </a:r>
            <a:r>
              <a:rPr lang="fr-FR" sz="2400" dirty="0">
                <a:cs typeface="Arial" panose="020B0604020202020204" pitchFamily="34" charset="0"/>
              </a:rPr>
              <a:t>collectives importantes se faisant </a:t>
            </a:r>
            <a:r>
              <a:rPr lang="fr-FR" sz="2400" dirty="0" smtClean="0">
                <a:cs typeface="Arial" panose="020B0604020202020204" pitchFamily="34" charset="0"/>
              </a:rPr>
              <a:t>au </a:t>
            </a:r>
            <a:r>
              <a:rPr lang="fr-FR" sz="2400" dirty="0">
                <a:cs typeface="Arial" panose="020B0604020202020204" pitchFamily="34" charset="0"/>
              </a:rPr>
              <a:t>détriment des </a:t>
            </a:r>
            <a:r>
              <a:rPr lang="fr-FR" sz="2400" dirty="0" smtClean="0">
                <a:cs typeface="Arial" panose="020B0604020202020204" pitchFamily="34" charset="0"/>
              </a:rPr>
              <a:t>recherches, </a:t>
            </a:r>
            <a:r>
              <a:rPr lang="fr-FR" sz="2400" dirty="0">
                <a:cs typeface="Arial" panose="020B0604020202020204" pitchFamily="34" charset="0"/>
              </a:rPr>
              <a:t>compte tenu du manque d’appui administratif </a:t>
            </a:r>
          </a:p>
          <a:p>
            <a:pPr marL="243848" lvl="1">
              <a:spcBef>
                <a:spcPts val="0"/>
              </a:spcBef>
              <a:spcAft>
                <a:spcPts val="1200"/>
              </a:spcAft>
            </a:pP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de l’appui à la recherche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Réformes chronophages (Sélection en M1, Parcoursup, Loi </a:t>
            </a:r>
            <a:r>
              <a:rPr lang="fr-FR" sz="2400" dirty="0" smtClean="0">
                <a:cs typeface="Arial" panose="020B0604020202020204" pitchFamily="34" charset="0"/>
              </a:rPr>
              <a:t>ORE)</a:t>
            </a:r>
            <a:endParaRPr lang="fr-FR" sz="2400" dirty="0"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Manque d’appui administratif  (seulement 10% IGE et </a:t>
            </a:r>
            <a:r>
              <a:rPr lang="fr-FR" sz="2400" dirty="0" smtClean="0">
                <a:cs typeface="Arial" panose="020B0604020202020204" pitchFamily="34" charset="0"/>
              </a:rPr>
              <a:t>comptable). </a:t>
            </a:r>
            <a:r>
              <a:rPr lang="fr-FR" sz="2400" dirty="0">
                <a:cs typeface="Arial" panose="020B0604020202020204" pitchFamily="34" charset="0"/>
              </a:rPr>
              <a:t>Les titulaires doivent assurer toute l’administration de l’EA </a:t>
            </a:r>
            <a:r>
              <a:rPr lang="fr-FR" sz="2400" dirty="0" smtClean="0">
                <a:cs typeface="Arial" panose="020B0604020202020204" pitchFamily="34" charset="0"/>
              </a:rPr>
              <a:t>(tenir </a:t>
            </a:r>
            <a:r>
              <a:rPr lang="fr-FR" sz="2400" dirty="0">
                <a:cs typeface="Arial" panose="020B0604020202020204" pitchFamily="34" charset="0"/>
              </a:rPr>
              <a:t>à jour le site, assurer le secrétariat en amont et en aval des réunions, colloques…)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Besoin de davantage de </a:t>
            </a:r>
            <a:r>
              <a:rPr lang="fr-FR" sz="2400" dirty="0">
                <a:solidFill>
                  <a:schemeClr val="tx1"/>
                </a:solidFill>
                <a:cs typeface="Arial" panose="020B0604020202020204" pitchFamily="34" charset="0"/>
              </a:rPr>
              <a:t>soutien pour les dépôts d’appels à projets (ANR, Fonds européens</a:t>
            </a:r>
            <a:r>
              <a:rPr lang="fr-FR" sz="2400" dirty="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fr-FR" sz="240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fr-FR" sz="2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fr-FR" sz="28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>
                <a:latin typeface="+mn-lt"/>
              </a:rPr>
              <a:pPr>
                <a:defRPr/>
              </a:pPr>
              <a:t>16</a:t>
            </a:fld>
            <a:endParaRPr lang="fr-FR" dirty="0">
              <a:latin typeface="+mn-lt"/>
            </a:endParaRPr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>
              <a:latin typeface="+mn-lt"/>
            </a:endParaRPr>
          </a:p>
        </p:txBody>
      </p:sp>
      <p:sp>
        <p:nvSpPr>
          <p:cNvPr id="9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062317" y="619222"/>
            <a:ext cx="5717357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rgbClr val="D8232A"/>
                </a:solidFill>
                <a:latin typeface="+mj-lt"/>
              </a:rPr>
              <a:t>Risques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952500" y="134041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5755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77789" y="1588223"/>
            <a:ext cx="11216640" cy="7659129"/>
          </a:xfrm>
        </p:spPr>
        <p:txBody>
          <a:bodyPr>
            <a:noAutofit/>
          </a:bodyPr>
          <a:lstStyle/>
          <a:p>
            <a:pPr lvl="0">
              <a:lnSpc>
                <a:spcPct val="120000"/>
              </a:lnSpc>
            </a:pPr>
            <a:r>
              <a:rPr lang="fr-FR" sz="2400" dirty="0"/>
              <a:t> </a:t>
            </a:r>
            <a:r>
              <a:rPr lang="fr-FR" sz="2500" dirty="0"/>
              <a:t>Création de la Fédération de la recherche EPN-R et plateforme de recherche qui </a:t>
            </a:r>
            <a:r>
              <a:rPr lang="fr-FR" sz="2500" dirty="0" smtClean="0"/>
              <a:t>favorise:</a:t>
            </a:r>
            <a:endParaRPr lang="fr-FR" sz="2500" dirty="0"/>
          </a:p>
          <a:p>
            <a:pPr marL="487695" lvl="1" indent="0">
              <a:lnSpc>
                <a:spcPct val="120000"/>
              </a:lnSpc>
              <a:buNone/>
            </a:pPr>
            <a:r>
              <a:rPr lang="fr-FR" sz="2500" dirty="0"/>
              <a:t>- L’accueil de collègues étrangers et français (séniors, doctorants et post doctorants) </a:t>
            </a:r>
          </a:p>
          <a:p>
            <a:pPr marL="487695" lvl="1" indent="0">
              <a:lnSpc>
                <a:spcPct val="120000"/>
              </a:lnSpc>
              <a:buNone/>
            </a:pPr>
            <a:r>
              <a:rPr lang="fr-FR" sz="2500" dirty="0"/>
              <a:t>- Le développement et la mise en œuvre de méthodologie quantitative et   qualitative via les locaux, les matériels vidéo et les logiciels mutualisés </a:t>
            </a:r>
          </a:p>
          <a:p>
            <a:pPr marL="487695" lvl="1" indent="0">
              <a:lnSpc>
                <a:spcPct val="120000"/>
              </a:lnSpc>
              <a:buNone/>
            </a:pPr>
            <a:r>
              <a:rPr lang="fr-FR" sz="2500" dirty="0"/>
              <a:t>- L’articulation entre les différentes sous-disciplines de l’UFR et les neurosciences</a:t>
            </a:r>
          </a:p>
          <a:p>
            <a:pPr lvl="0">
              <a:lnSpc>
                <a:spcPct val="120000"/>
              </a:lnSpc>
            </a:pPr>
            <a:r>
              <a:rPr lang="fr-FR" sz="2500" dirty="0"/>
              <a:t> Comité d’Ethique fonctionnel au niveau de l’UFR</a:t>
            </a:r>
          </a:p>
          <a:p>
            <a:pPr lvl="0">
              <a:lnSpc>
                <a:spcPct val="120000"/>
              </a:lnSpc>
            </a:pPr>
            <a:r>
              <a:rPr lang="fr-FR" sz="2500" dirty="0"/>
              <a:t> Poste MCF obtenu dans le cadre de la réforme en Licence</a:t>
            </a:r>
          </a:p>
          <a:p>
            <a:pPr lvl="0">
              <a:lnSpc>
                <a:spcPct val="120000"/>
              </a:lnSpc>
            </a:pPr>
            <a:r>
              <a:rPr lang="fr-FR" sz="2500" dirty="0"/>
              <a:t> Liens avec des centres de soins  (CHU, CHR) , associations, sociétés savantes, acteurs finançant la recherche </a:t>
            </a:r>
          </a:p>
          <a:p>
            <a:pPr lvl="0">
              <a:lnSpc>
                <a:spcPct val="120000"/>
              </a:lnSpc>
            </a:pPr>
            <a:r>
              <a:rPr lang="fr-FR" sz="2500" dirty="0"/>
              <a:t> Récentes signatures de contrats (Fondation Vinci (200 000 euros</a:t>
            </a:r>
            <a:r>
              <a:rPr lang="fr-FR" sz="2500" dirty="0" smtClean="0"/>
              <a:t>), dépôt d’une ANR sur </a:t>
            </a:r>
            <a:r>
              <a:rPr lang="fr-FR" sz="2500" dirty="0"/>
              <a:t>la prévention du </a:t>
            </a:r>
            <a:r>
              <a:rPr lang="fr-FR" sz="2500" dirty="0" smtClean="0"/>
              <a:t>tabac (sélectionnée en seconde phase)</a:t>
            </a:r>
            <a:endParaRPr lang="fr-FR" sz="2500" dirty="0">
              <a:solidFill>
                <a:srgbClr val="FF0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9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788063" y="1221150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436230"/>
            <a:ext cx="4833702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b="1" dirty="0">
                <a:solidFill>
                  <a:srgbClr val="00B050"/>
                </a:solidFill>
                <a:latin typeface="+mj-lt"/>
              </a:rPr>
              <a:t>Opportunités</a:t>
            </a:r>
          </a:p>
        </p:txBody>
      </p:sp>
    </p:spTree>
    <p:extLst>
      <p:ext uri="{BB962C8B-B14F-4D97-AF65-F5344CB8AC3E}">
        <p14:creationId xmlns:p14="http://schemas.microsoft.com/office/powerpoint/2010/main" val="2810563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4080" y="1913127"/>
            <a:ext cx="11216640" cy="618857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fr-FR" sz="3200" b="1" dirty="0">
                <a:solidFill>
                  <a:srgbClr val="C00000"/>
                </a:solidFill>
                <a:cs typeface="Arial" panose="020B0604020202020204" pitchFamily="34" charset="0"/>
              </a:rPr>
              <a:t>Recherches </a:t>
            </a:r>
          </a:p>
          <a:p>
            <a:pPr lvl="1" algn="just"/>
            <a:r>
              <a:rPr lang="fr-FR" sz="2773" dirty="0">
                <a:cs typeface="Arial" panose="020B0604020202020204" pitchFamily="34" charset="0"/>
              </a:rPr>
              <a:t>Parentalité et Précarité </a:t>
            </a:r>
          </a:p>
          <a:p>
            <a:pPr lvl="1" algn="just"/>
            <a:r>
              <a:rPr lang="fr-FR" sz="2773" dirty="0">
                <a:cs typeface="Arial" panose="020B0604020202020204" pitchFamily="34" charset="0"/>
              </a:rPr>
              <a:t>Relations entre pairs</a:t>
            </a:r>
          </a:p>
          <a:p>
            <a:pPr lvl="1" algn="just"/>
            <a:r>
              <a:rPr lang="fr-FR" sz="2773" dirty="0">
                <a:cs typeface="Arial" panose="020B0604020202020204" pitchFamily="34" charset="0"/>
              </a:rPr>
              <a:t>Comportement alimentaire</a:t>
            </a:r>
            <a:endParaRPr lang="fr-FR" sz="3200" dirty="0">
              <a:cs typeface="Arial" panose="020B0604020202020204" pitchFamily="34" charset="0"/>
            </a:endParaRPr>
          </a:p>
          <a:p>
            <a:pPr lvl="1" algn="just"/>
            <a:r>
              <a:rPr lang="fr-FR" sz="2773" dirty="0">
                <a:cs typeface="Arial" panose="020B0604020202020204" pitchFamily="34" charset="0"/>
              </a:rPr>
              <a:t>Santé psychique des </a:t>
            </a:r>
            <a:r>
              <a:rPr lang="fr-FR" sz="2773" dirty="0" smtClean="0">
                <a:cs typeface="Arial" panose="020B0604020202020204" pitchFamily="34" charset="0"/>
              </a:rPr>
              <a:t>étudiants</a:t>
            </a:r>
          </a:p>
          <a:p>
            <a:pPr lvl="1" algn="just"/>
            <a:r>
              <a:rPr lang="fr-FR" sz="2773" dirty="0" smtClean="0">
                <a:cs typeface="Arial" panose="020B0604020202020204" pitchFamily="34" charset="0"/>
              </a:rPr>
              <a:t>Adolescence et sommeil </a:t>
            </a:r>
            <a:endParaRPr lang="fr-FR" sz="2773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3200" b="1" dirty="0">
                <a:solidFill>
                  <a:srgbClr val="C00000"/>
                </a:solidFill>
                <a:cs typeface="Arial" panose="020B0604020202020204" pitchFamily="34" charset="0"/>
              </a:rPr>
              <a:t>Formations </a:t>
            </a:r>
          </a:p>
          <a:p>
            <a:pPr lvl="1" algn="just"/>
            <a:r>
              <a:rPr lang="fr-FR" sz="2773" dirty="0">
                <a:cs typeface="Arial" panose="020B0604020202020204" pitchFamily="34" charset="0"/>
              </a:rPr>
              <a:t>Tronc commun de formations dans le master et le doctorat </a:t>
            </a:r>
          </a:p>
          <a:p>
            <a:pPr lvl="1" algn="just"/>
            <a:r>
              <a:rPr lang="fr-FR" sz="2800" dirty="0">
                <a:cs typeface="Arial" panose="020B0604020202020204" pitchFamily="34" charset="0"/>
              </a:rPr>
              <a:t>3 thèses co-encadrées</a:t>
            </a:r>
            <a:endParaRPr lang="fr-FR" sz="2773" dirty="0">
              <a:cs typeface="Arial" panose="020B0604020202020204" pitchFamily="34" charset="0"/>
            </a:endParaRPr>
          </a:p>
          <a:p>
            <a:pPr marL="0" lvl="1" indent="0" algn="just">
              <a:lnSpc>
                <a:spcPct val="110000"/>
              </a:lnSpc>
              <a:spcBef>
                <a:spcPts val="1067"/>
              </a:spcBef>
              <a:buNone/>
            </a:pPr>
            <a:r>
              <a:rPr lang="fr-FR" sz="3200" b="1" dirty="0">
                <a:solidFill>
                  <a:srgbClr val="C00000"/>
                </a:solidFill>
                <a:cs typeface="Arial" panose="020B0604020202020204" pitchFamily="34" charset="0"/>
              </a:rPr>
              <a:t>Publications et communications </a:t>
            </a:r>
          </a:p>
          <a:p>
            <a:pPr lvl="1" algn="just"/>
            <a:r>
              <a:rPr lang="fr-FR" sz="2773" dirty="0" smtClean="0">
                <a:cs typeface="Arial" panose="020B0604020202020204" pitchFamily="34" charset="0"/>
              </a:rPr>
              <a:t>29 co-organisations </a:t>
            </a:r>
            <a:r>
              <a:rPr lang="fr-FR" sz="2773" dirty="0">
                <a:cs typeface="Arial" panose="020B0604020202020204" pitchFamily="34" charset="0"/>
              </a:rPr>
              <a:t>de colloques scientifiques internationaux </a:t>
            </a:r>
          </a:p>
          <a:p>
            <a:pPr lvl="1" algn="just"/>
            <a:r>
              <a:rPr lang="fr-FR" sz="2773" dirty="0">
                <a:cs typeface="Arial" panose="020B0604020202020204" pitchFamily="34" charset="0"/>
              </a:rPr>
              <a:t>8 publications avec co-signatures </a:t>
            </a:r>
          </a:p>
          <a:p>
            <a:pPr lvl="1" algn="just"/>
            <a:r>
              <a:rPr lang="fr-FR" sz="2773" dirty="0">
                <a:cs typeface="Arial" panose="020B0604020202020204" pitchFamily="34" charset="0"/>
              </a:rPr>
              <a:t>2 livres collectifs </a:t>
            </a:r>
          </a:p>
          <a:p>
            <a:pPr marL="0" lvl="1" indent="0" algn="just">
              <a:lnSpc>
                <a:spcPct val="110000"/>
              </a:lnSpc>
              <a:spcBef>
                <a:spcPts val="1067"/>
              </a:spcBef>
              <a:buNone/>
            </a:pPr>
            <a:r>
              <a:rPr lang="fr-FR" sz="3200" b="1" dirty="0">
                <a:solidFill>
                  <a:srgbClr val="C00000"/>
                </a:solidFill>
                <a:cs typeface="Arial" panose="020B0604020202020204" pitchFamily="34" charset="0"/>
              </a:rPr>
              <a:t>Méthodologique </a:t>
            </a:r>
          </a:p>
          <a:p>
            <a:pPr lvl="1" algn="just"/>
            <a:r>
              <a:rPr lang="fr-FR" sz="2773" dirty="0">
                <a:cs typeface="Arial" panose="020B0604020202020204" pitchFamily="34" charset="0"/>
              </a:rPr>
              <a:t>Analyse du discours </a:t>
            </a:r>
            <a:r>
              <a:rPr lang="fr-FR" sz="2773" dirty="0" smtClean="0">
                <a:cs typeface="Arial" panose="020B0604020202020204" pitchFamily="34" charset="0"/>
              </a:rPr>
              <a:t>assistée par ordinateur </a:t>
            </a:r>
            <a:endParaRPr lang="fr-FR" sz="2773" dirty="0"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18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7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939" y="8579257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788063" y="148962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 txBox="1">
            <a:spLocks/>
          </p:cNvSpPr>
          <p:nvPr/>
        </p:nvSpPr>
        <p:spPr>
          <a:xfrm>
            <a:off x="695297" y="231173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Réalisations de l’EA en « inter-équipes » </a:t>
            </a:r>
          </a:p>
        </p:txBody>
      </p:sp>
    </p:spTree>
    <p:extLst>
      <p:ext uri="{BB962C8B-B14F-4D97-AF65-F5344CB8AC3E}">
        <p14:creationId xmlns:p14="http://schemas.microsoft.com/office/powerpoint/2010/main" val="304803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7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6615626" y="3354298"/>
            <a:ext cx="3664473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Perspectives</a:t>
            </a:r>
          </a:p>
        </p:txBody>
      </p:sp>
      <p:sp>
        <p:nvSpPr>
          <p:cNvPr id="11" name="Pentagone 10"/>
          <p:cNvSpPr/>
          <p:nvPr/>
        </p:nvSpPr>
        <p:spPr>
          <a:xfrm>
            <a:off x="894080" y="2798726"/>
            <a:ext cx="9386019" cy="539552"/>
          </a:xfrm>
          <a:prstGeom prst="homePlat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4400" dirty="0"/>
              <a:t>EA 4430 CLIPSYD</a:t>
            </a:r>
          </a:p>
        </p:txBody>
      </p:sp>
    </p:spTree>
    <p:extLst>
      <p:ext uri="{BB962C8B-B14F-4D97-AF65-F5344CB8AC3E}">
        <p14:creationId xmlns:p14="http://schemas.microsoft.com/office/powerpoint/2010/main" val="153617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768516" y="3483824"/>
            <a:ext cx="11099797" cy="1911709"/>
            <a:chOff x="838200" y="1690687"/>
            <a:chExt cx="11099797" cy="1911709"/>
          </a:xfrm>
        </p:grpSpPr>
        <p:grpSp>
          <p:nvGrpSpPr>
            <p:cNvPr id="6" name="Groupe 5"/>
            <p:cNvGrpSpPr/>
            <p:nvPr/>
          </p:nvGrpSpPr>
          <p:grpSpPr>
            <a:xfrm>
              <a:off x="838200" y="1690688"/>
              <a:ext cx="2667000" cy="1911708"/>
              <a:chOff x="838200" y="1690688"/>
              <a:chExt cx="2667000" cy="1911708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943429" y="1690688"/>
                <a:ext cx="885371" cy="8493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just"/>
                <a:r>
                  <a:rPr lang="fr-FR" sz="7200" dirty="0">
                    <a:solidFill>
                      <a:srgbClr val="C00000"/>
                    </a:solidFill>
                  </a:rPr>
                  <a:t>1</a:t>
                </a: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838200" y="2679066"/>
                <a:ext cx="2667000" cy="923330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Positionnement et fonctionnement de l’école doctorale</a:t>
                </a:r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838200" y="2679066"/>
                <a:ext cx="82731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e 6"/>
            <p:cNvGrpSpPr/>
            <p:nvPr/>
          </p:nvGrpSpPr>
          <p:grpSpPr>
            <a:xfrm>
              <a:off x="3499572" y="1690688"/>
              <a:ext cx="976874" cy="988378"/>
              <a:chOff x="3685840" y="1690688"/>
              <a:chExt cx="976874" cy="988378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685840" y="1690688"/>
                <a:ext cx="885371" cy="8493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just"/>
                <a:r>
                  <a:rPr lang="fr-FR" sz="7200" dirty="0">
                    <a:solidFill>
                      <a:srgbClr val="C00000"/>
                    </a:solidFill>
                  </a:rPr>
                  <a:t>2</a:t>
                </a:r>
              </a:p>
            </p:txBody>
          </p:sp>
          <p:cxnSp>
            <p:nvCxnSpPr>
              <p:cNvPr id="18" name="Connecteur droit 17"/>
              <p:cNvCxnSpPr/>
              <p:nvPr/>
            </p:nvCxnSpPr>
            <p:spPr>
              <a:xfrm>
                <a:off x="3835400" y="2679066"/>
                <a:ext cx="82731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e 7"/>
            <p:cNvGrpSpPr/>
            <p:nvPr/>
          </p:nvGrpSpPr>
          <p:grpSpPr>
            <a:xfrm>
              <a:off x="6460064" y="1690687"/>
              <a:ext cx="990600" cy="988378"/>
              <a:chOff x="6273797" y="1690687"/>
              <a:chExt cx="990600" cy="98837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379026" y="1690687"/>
                <a:ext cx="885371" cy="8493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just"/>
                <a:r>
                  <a:rPr lang="fr-FR" sz="72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cxnSp>
            <p:nvCxnSpPr>
              <p:cNvPr id="15" name="Connecteur droit 14"/>
              <p:cNvCxnSpPr/>
              <p:nvPr/>
            </p:nvCxnSpPr>
            <p:spPr>
              <a:xfrm>
                <a:off x="6273797" y="2679065"/>
                <a:ext cx="82731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e 8"/>
            <p:cNvGrpSpPr/>
            <p:nvPr/>
          </p:nvGrpSpPr>
          <p:grpSpPr>
            <a:xfrm>
              <a:off x="9270997" y="1690687"/>
              <a:ext cx="2667000" cy="1634709"/>
              <a:chOff x="9270997" y="1690687"/>
              <a:chExt cx="2667000" cy="1634709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376226" y="1690687"/>
                <a:ext cx="885371" cy="84931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just"/>
                <a:r>
                  <a:rPr lang="fr-FR" sz="72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9270997" y="2679065"/>
                <a:ext cx="2667000" cy="646331"/>
              </a:xfrm>
              <a:prstGeom prst="rect">
                <a:avLst/>
              </a:prstGeom>
              <a:noFill/>
            </p:spPr>
            <p:txBody>
              <a:bodyPr wrap="square" lIns="0" rtlCol="0">
                <a:spAutoFit/>
              </a:bodyPr>
              <a:lstStyle/>
              <a:p>
                <a:r>
                  <a:rPr lang="fr-FR" dirty="0">
                    <a:solidFill>
                      <a:schemeClr val="bg1"/>
                    </a:solidFill>
                  </a:rPr>
                  <a:t>Politique scientifique de l’école doctorale</a:t>
                </a:r>
              </a:p>
            </p:txBody>
          </p:sp>
          <p:cxnSp>
            <p:nvCxnSpPr>
              <p:cNvPr id="12" name="Connecteur droit 11"/>
              <p:cNvCxnSpPr/>
              <p:nvPr/>
            </p:nvCxnSpPr>
            <p:spPr>
              <a:xfrm>
                <a:off x="9270997" y="2679065"/>
                <a:ext cx="827314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Rectangle 21"/>
          <p:cNvSpPr/>
          <p:nvPr/>
        </p:nvSpPr>
        <p:spPr>
          <a:xfrm>
            <a:off x="5762164" y="3483825"/>
            <a:ext cx="885371" cy="849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just"/>
            <a:r>
              <a:rPr lang="fr-FR" sz="7200" dirty="0">
                <a:solidFill>
                  <a:srgbClr val="C00000"/>
                </a:solidFill>
              </a:rPr>
              <a:t>3</a:t>
            </a:r>
          </a:p>
        </p:txBody>
      </p:sp>
      <p:cxnSp>
        <p:nvCxnSpPr>
          <p:cNvPr id="23" name="Connecteur droit 22"/>
          <p:cNvCxnSpPr/>
          <p:nvPr/>
        </p:nvCxnSpPr>
        <p:spPr>
          <a:xfrm>
            <a:off x="920916" y="4624603"/>
            <a:ext cx="82731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26665" y="4848394"/>
            <a:ext cx="290322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Présentation </a:t>
            </a:r>
          </a:p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de l’EA 4430 CLIPSYD</a:t>
            </a:r>
            <a:endParaRPr lang="fr-FR" dirty="0">
              <a:solidFill>
                <a:schemeClr val="bg1"/>
              </a:solidFill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3435516" y="4598332"/>
            <a:ext cx="82731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5668295" y="4578920"/>
            <a:ext cx="82731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458127" y="4848394"/>
            <a:ext cx="290322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Contributions d’Evaclipsy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5668295" y="4848393"/>
            <a:ext cx="290322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Contributions </a:t>
            </a:r>
          </a:p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d’A2P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838548" y="3472448"/>
            <a:ext cx="885371" cy="849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just"/>
            <a:r>
              <a:rPr lang="fr-FR" sz="7200" dirty="0">
                <a:solidFill>
                  <a:srgbClr val="C00000"/>
                </a:solidFill>
              </a:rPr>
              <a:t>4</a:t>
            </a:r>
          </a:p>
        </p:txBody>
      </p:sp>
      <p:cxnSp>
        <p:nvCxnSpPr>
          <p:cNvPr id="30" name="Connecteur droit 29"/>
          <p:cNvCxnSpPr/>
          <p:nvPr/>
        </p:nvCxnSpPr>
        <p:spPr>
          <a:xfrm>
            <a:off x="7744679" y="4591232"/>
            <a:ext cx="82731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7744679" y="4860705"/>
            <a:ext cx="290322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Contributions </a:t>
            </a:r>
          </a:p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de DSE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95147" y="3508531"/>
            <a:ext cx="885371" cy="849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just"/>
            <a:r>
              <a:rPr lang="fr-FR" sz="7200" dirty="0">
                <a:solidFill>
                  <a:srgbClr val="C00000"/>
                </a:solidFill>
              </a:rPr>
              <a:t>5</a:t>
            </a:r>
          </a:p>
        </p:txBody>
      </p:sp>
      <p:cxnSp>
        <p:nvCxnSpPr>
          <p:cNvPr id="33" name="Connecteur droit 32"/>
          <p:cNvCxnSpPr/>
          <p:nvPr/>
        </p:nvCxnSpPr>
        <p:spPr>
          <a:xfrm>
            <a:off x="9853204" y="4591232"/>
            <a:ext cx="82731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9853204" y="4842399"/>
            <a:ext cx="2903224" cy="8309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Perspectives </a:t>
            </a:r>
          </a:p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de l’EA 4430 CLIPSYD</a:t>
            </a:r>
          </a:p>
        </p:txBody>
      </p:sp>
      <p:sp>
        <p:nvSpPr>
          <p:cNvPr id="35" name="Pentagone 34"/>
          <p:cNvSpPr/>
          <p:nvPr/>
        </p:nvSpPr>
        <p:spPr>
          <a:xfrm>
            <a:off x="851813" y="2036048"/>
            <a:ext cx="9386019" cy="539552"/>
          </a:xfrm>
          <a:prstGeom prst="homePlat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4400" dirty="0"/>
              <a:t>EA 4430 CLIPSYD</a:t>
            </a:r>
          </a:p>
        </p:txBody>
      </p:sp>
      <p:sp>
        <p:nvSpPr>
          <p:cNvPr id="3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37" name="Shape 143"/>
          <p:cNvSpPr>
            <a:spLocks/>
          </p:cNvSpPr>
          <p:nvPr/>
        </p:nvSpPr>
        <p:spPr bwMode="auto">
          <a:xfrm>
            <a:off x="7287378" y="7662032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532" y="8468022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2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297" y="1784562"/>
            <a:ext cx="11216640" cy="681991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des recherches dans </a:t>
            </a:r>
            <a:r>
              <a:rPr lang="fr-F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l’EA favoriser 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800" dirty="0">
                <a:cs typeface="Arial" panose="020B0604020202020204" pitchFamily="34" charset="0"/>
              </a:rPr>
              <a:t>Les co-encadrements de thèse avec MCF  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800" dirty="0">
                <a:cs typeface="Arial" panose="020B0604020202020204" pitchFamily="34" charset="0"/>
              </a:rPr>
              <a:t>L</a:t>
            </a:r>
            <a:r>
              <a:rPr lang="fr-FR" sz="2800" dirty="0" smtClean="0">
                <a:cs typeface="Arial" panose="020B0604020202020204" pitchFamily="34" charset="0"/>
              </a:rPr>
              <a:t>es </a:t>
            </a:r>
            <a:r>
              <a:rPr lang="fr-FR" sz="2800" dirty="0">
                <a:cs typeface="Arial" panose="020B0604020202020204" pitchFamily="34" charset="0"/>
              </a:rPr>
              <a:t>dépôts de projets se nourrissant de la diversité des expertises en épistémologie et méthodologie qui existent dans </a:t>
            </a:r>
            <a:r>
              <a:rPr lang="fr-FR" sz="2800" dirty="0" smtClean="0">
                <a:cs typeface="Arial" panose="020B0604020202020204" pitchFamily="34" charset="0"/>
              </a:rPr>
              <a:t>l’EA</a:t>
            </a:r>
            <a:endParaRPr lang="fr-FR" sz="2800" dirty="0">
              <a:cs typeface="Arial" panose="020B0604020202020204" pitchFamily="34" charset="0"/>
            </a:endParaRP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endParaRPr lang="fr-FR" sz="1400" b="1" dirty="0">
              <a:cs typeface="Arial" panose="020B0604020202020204" pitchFamily="34" charset="0"/>
            </a:endParaRPr>
          </a:p>
          <a:p>
            <a:pPr marL="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des recherches en collaborations nationales et </a:t>
            </a:r>
            <a:r>
              <a:rPr lang="fr-F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internationales</a:t>
            </a:r>
            <a:endParaRPr lang="fr-FR" sz="28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800" dirty="0">
                <a:cs typeface="Arial" panose="020B0604020202020204" pitchFamily="34" charset="0"/>
              </a:rPr>
              <a:t>Au sein de la fédération EPN-R, l’EA va contribuer  : </a:t>
            </a:r>
          </a:p>
          <a:p>
            <a:pPr lvl="2" algn="just">
              <a:spcBef>
                <a:spcPts val="0"/>
              </a:spcBef>
              <a:spcAft>
                <a:spcPts val="1200"/>
              </a:spcAft>
            </a:pPr>
            <a:r>
              <a:rPr lang="fr-FR" sz="2373" dirty="0">
                <a:cs typeface="Arial" panose="020B0604020202020204" pitchFamily="34" charset="0"/>
              </a:rPr>
              <a:t>Au développement des recherches qualitatives qui bénéficieront des locaux et des logiciels pour l’observation, la vidéo, l’analyse de discours</a:t>
            </a:r>
          </a:p>
          <a:p>
            <a:pPr lvl="2" algn="just">
              <a:spcBef>
                <a:spcPts val="0"/>
              </a:spcBef>
              <a:spcAft>
                <a:spcPts val="1200"/>
              </a:spcAft>
            </a:pPr>
            <a:r>
              <a:rPr lang="fr-FR" sz="2373" dirty="0">
                <a:cs typeface="Arial" panose="020B0604020202020204" pitchFamily="34" charset="0"/>
              </a:rPr>
              <a:t>Au développement des méthodologies quantitatives via la mise à disposition de logiciels mutualisés (équations structurelles, mais aussi aux approches plus récentes que sont les machine learning, le Big-Data ou encore les approches globales complexes, comme les approches omics prenant en compte différents types de variables psychologiques /comportementales/neurophysiologiques)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800" dirty="0">
                <a:cs typeface="Arial" panose="020B0604020202020204" pitchFamily="34" charset="0"/>
              </a:rPr>
              <a:t>Les liens existent déjà à l’international, ils ont vocation à se développer sur les thèmes des 3 axes  </a:t>
            </a:r>
          </a:p>
          <a:p>
            <a:endParaRPr lang="fr-FR" sz="2200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20434" y="410715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Fonctionnement général de l’EA (1/2)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9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34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297" y="1218206"/>
            <a:ext cx="11216640" cy="8377382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financier 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Méthodologie plus performante pour mieux préparer les doctorants afin qu’ils obtiennent davantage d’allocations </a:t>
            </a:r>
            <a:r>
              <a:rPr lang="fr-FR" sz="2400" dirty="0" smtClean="0">
                <a:cs typeface="Arial" panose="020B0604020202020204" pitchFamily="34" charset="0"/>
              </a:rPr>
              <a:t>doctorales et de CIFRE. 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400" dirty="0" smtClean="0">
                <a:cs typeface="Arial" panose="020B0604020202020204" pitchFamily="34" charset="0"/>
              </a:rPr>
              <a:t>Favoriser </a:t>
            </a:r>
            <a:r>
              <a:rPr lang="fr-FR" sz="2400" dirty="0">
                <a:cs typeface="Arial" panose="020B0604020202020204" pitchFamily="34" charset="0"/>
              </a:rPr>
              <a:t>des recherches de financements qui impliqueront plusieurs équipes et </a:t>
            </a:r>
            <a:r>
              <a:rPr lang="fr-FR" sz="2400" dirty="0" smtClean="0">
                <a:cs typeface="Arial" panose="020B0604020202020204" pitchFamily="34" charset="0"/>
              </a:rPr>
              <a:t>cela sur </a:t>
            </a:r>
            <a:r>
              <a:rPr lang="fr-FR" sz="2400" dirty="0">
                <a:cs typeface="Arial" panose="020B0604020202020204" pitchFamily="34" charset="0"/>
              </a:rPr>
              <a:t>le plan  national et international </a:t>
            </a:r>
          </a:p>
          <a:p>
            <a:pPr marL="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de la formation doctorale 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Mise en place des séminaires doctoraux internationaux / </a:t>
            </a:r>
            <a:r>
              <a:rPr lang="fr-FR" sz="2400" dirty="0" smtClean="0">
                <a:cs typeface="Arial" panose="020B0604020202020204" pitchFamily="34" charset="0"/>
              </a:rPr>
              <a:t>universités d’été</a:t>
            </a:r>
            <a:endParaRPr lang="fr-FR" sz="2400" dirty="0">
              <a:cs typeface="Arial" panose="020B0604020202020204" pitchFamily="34" charset="0"/>
            </a:endParaRP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Davantage structurer les séminaires doctoraux au niveau de l’EA </a:t>
            </a:r>
            <a:endParaRPr lang="fr-FR" sz="2400" dirty="0" smtClean="0">
              <a:cs typeface="Arial" panose="020B0604020202020204" pitchFamily="34" charset="0"/>
            </a:endParaRPr>
          </a:p>
          <a:p>
            <a:pPr marL="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la plan de la COMUE 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Developper et structurer les liens </a:t>
            </a:r>
            <a:r>
              <a:rPr lang="fr-FR" sz="2400" dirty="0" smtClean="0">
                <a:cs typeface="Arial" panose="020B0604020202020204" pitchFamily="34" charset="0"/>
              </a:rPr>
              <a:t>avec  </a:t>
            </a:r>
            <a:r>
              <a:rPr lang="fr-FR" sz="2400" dirty="0">
                <a:cs typeface="Arial" panose="020B0604020202020204" pitchFamily="34" charset="0"/>
              </a:rPr>
              <a:t>l’INSHEA (présidence du CA de </a:t>
            </a:r>
            <a:r>
              <a:rPr lang="fr-FR" sz="2400" dirty="0" smtClean="0">
                <a:cs typeface="Arial" panose="020B0604020202020204" pitchFamily="34" charset="0"/>
              </a:rPr>
              <a:t>l’INSHEA assurée actuellement par un membre de l’EA) </a:t>
            </a:r>
            <a:endParaRPr lang="fr-FR" sz="2400" dirty="0">
              <a:cs typeface="Arial" panose="020B0604020202020204" pitchFamily="34" charset="0"/>
            </a:endParaRP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Contribuer à l’ouverture de l’EPN-R sur le </a:t>
            </a:r>
            <a:r>
              <a:rPr lang="fr-FR" sz="2400" dirty="0" smtClean="0">
                <a:cs typeface="Arial" panose="020B0604020202020204" pitchFamily="34" charset="0"/>
              </a:rPr>
              <a:t>périmètre </a:t>
            </a:r>
            <a:r>
              <a:rPr lang="fr-FR" sz="2400" dirty="0">
                <a:cs typeface="Arial" panose="020B0604020202020204" pitchFamily="34" charset="0"/>
              </a:rPr>
              <a:t>de la </a:t>
            </a:r>
            <a:r>
              <a:rPr lang="fr-FR" sz="2400" dirty="0" smtClean="0">
                <a:cs typeface="Arial" panose="020B0604020202020204" pitchFamily="34" charset="0"/>
              </a:rPr>
              <a:t>COMUE,  </a:t>
            </a:r>
            <a:r>
              <a:rPr lang="fr-FR" sz="2400" dirty="0">
                <a:cs typeface="Arial" panose="020B0604020202020204" pitchFamily="34" charset="0"/>
              </a:rPr>
              <a:t>en lien avec les autres </a:t>
            </a:r>
            <a:r>
              <a:rPr lang="fr-FR" sz="2400" dirty="0" smtClean="0">
                <a:cs typeface="Arial" panose="020B0604020202020204" pitchFamily="34" charset="0"/>
              </a:rPr>
              <a:t>plateformes de </a:t>
            </a:r>
            <a:r>
              <a:rPr lang="fr-FR" sz="2400" dirty="0">
                <a:cs typeface="Arial" panose="020B0604020202020204" pitchFamily="34" charset="0"/>
              </a:rPr>
              <a:t>recherche</a:t>
            </a: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Un membre de l’EA est référent à l’intégrité scientifique de </a:t>
            </a:r>
            <a:r>
              <a:rPr lang="fr-FR" sz="2400" dirty="0" smtClean="0">
                <a:cs typeface="Arial" panose="020B0604020202020204" pitchFamily="34" charset="0"/>
              </a:rPr>
              <a:t>l’établissement   </a:t>
            </a:r>
            <a:endParaRPr lang="fr-FR" sz="2400" dirty="0">
              <a:cs typeface="Arial" panose="020B0604020202020204" pitchFamily="34" charset="0"/>
            </a:endParaRPr>
          </a:p>
          <a:p>
            <a:pPr marL="0" lvl="1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b="1" dirty="0">
                <a:solidFill>
                  <a:srgbClr val="C00000"/>
                </a:solidFill>
                <a:cs typeface="Arial" panose="020B0604020202020204" pitchFamily="34" charset="0"/>
              </a:rPr>
              <a:t>Sur le plan national </a:t>
            </a:r>
            <a:endParaRPr lang="fr-FR" sz="28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 algn="just">
              <a:spcBef>
                <a:spcPts val="0"/>
              </a:spcBef>
              <a:spcAft>
                <a:spcPts val="1200"/>
              </a:spcAft>
            </a:pPr>
            <a:r>
              <a:rPr lang="fr-FR" sz="2400" dirty="0">
                <a:cs typeface="Arial" panose="020B0604020202020204" pitchFamily="34" charset="0"/>
              </a:rPr>
              <a:t>Des membres de l’EA </a:t>
            </a:r>
            <a:r>
              <a:rPr lang="fr-FR" sz="2400" dirty="0" smtClean="0">
                <a:cs typeface="Arial" panose="020B0604020202020204" pitchFamily="34" charset="0"/>
              </a:rPr>
              <a:t>participent </a:t>
            </a:r>
            <a:r>
              <a:rPr lang="fr-FR" sz="2400" dirty="0">
                <a:cs typeface="Arial" panose="020B0604020202020204" pitchFamily="34" charset="0"/>
              </a:rPr>
              <a:t>au niveau ministériel </a:t>
            </a:r>
            <a:r>
              <a:rPr lang="fr-FR" sz="2400" dirty="0" smtClean="0">
                <a:cs typeface="Arial" panose="020B0604020202020204" pitchFamily="34" charset="0"/>
              </a:rPr>
              <a:t>à des </a:t>
            </a:r>
            <a:r>
              <a:rPr lang="fr-FR" sz="2400" dirty="0">
                <a:cs typeface="Arial" panose="020B0604020202020204" pitchFamily="34" charset="0"/>
              </a:rPr>
              <a:t>commissions </a:t>
            </a:r>
            <a:r>
              <a:rPr lang="fr-FR" sz="2400" dirty="0" smtClean="0">
                <a:cs typeface="Arial" panose="020B0604020202020204" pitchFamily="34" charset="0"/>
              </a:rPr>
              <a:t>traitant </a:t>
            </a:r>
            <a:r>
              <a:rPr lang="fr-FR" sz="2400" dirty="0">
                <a:cs typeface="Arial" panose="020B0604020202020204" pitchFamily="34" charset="0"/>
              </a:rPr>
              <a:t>de la santé mentale, du handicap et de la famille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Fonctionnement général de l’EA (2/2) 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9" name="Shape 143"/>
          <p:cNvSpPr>
            <a:spLocks/>
          </p:cNvSpPr>
          <p:nvPr/>
        </p:nvSpPr>
        <p:spPr bwMode="auto">
          <a:xfrm>
            <a:off x="7493137" y="7896521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91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22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 rot="21037376">
            <a:off x="3856936" y="2569020"/>
            <a:ext cx="4478126" cy="3913192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45060" y="2577933"/>
            <a:ext cx="4501878" cy="38953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DCD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4651513" y="3853645"/>
            <a:ext cx="2968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n-lt"/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319676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23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7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5402281" y="3362711"/>
            <a:ext cx="3664473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 smtClean="0">
                <a:solidFill>
                  <a:srgbClr val="C00000"/>
                </a:solidFill>
              </a:rPr>
              <a:t>Contributions</a:t>
            </a:r>
            <a:endParaRPr lang="fr-FR" sz="4690" b="1" dirty="0">
              <a:solidFill>
                <a:srgbClr val="C00000"/>
              </a:solidFill>
            </a:endParaRPr>
          </a:p>
        </p:txBody>
      </p:sp>
      <p:sp>
        <p:nvSpPr>
          <p:cNvPr id="11" name="Pentagone 10"/>
          <p:cNvSpPr/>
          <p:nvPr/>
        </p:nvSpPr>
        <p:spPr>
          <a:xfrm>
            <a:off x="894080" y="2798726"/>
            <a:ext cx="9386019" cy="539552"/>
          </a:xfrm>
          <a:prstGeom prst="homePlat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4400" dirty="0"/>
              <a:t>EA 4430 CLIPSYD</a:t>
            </a:r>
          </a:p>
        </p:txBody>
      </p:sp>
    </p:spTree>
    <p:extLst>
      <p:ext uri="{BB962C8B-B14F-4D97-AF65-F5344CB8AC3E}">
        <p14:creationId xmlns:p14="http://schemas.microsoft.com/office/powerpoint/2010/main" val="3959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hape 145"/>
          <p:cNvSpPr>
            <a:spLocks/>
          </p:cNvSpPr>
          <p:nvPr/>
        </p:nvSpPr>
        <p:spPr bwMode="auto">
          <a:xfrm>
            <a:off x="-287338" y="0"/>
            <a:ext cx="12412663" cy="9788526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5364" name="Shape 136"/>
          <p:cNvSpPr>
            <a:spLocks noChangeArrowheads="1"/>
          </p:cNvSpPr>
          <p:nvPr/>
        </p:nvSpPr>
        <p:spPr bwMode="auto">
          <a:xfrm>
            <a:off x="268972" y="3012897"/>
            <a:ext cx="4753798" cy="12105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50800" tIns="50800" rIns="50800" bIns="50800" anchor="ctr">
            <a:spAutoFit/>
          </a:bodyPr>
          <a:lstStyle/>
          <a:p>
            <a:pPr hangingPunct="0"/>
            <a:r>
              <a:rPr lang="fr-FR" sz="7200" b="1" dirty="0">
                <a:solidFill>
                  <a:srgbClr val="FFFFFF"/>
                </a:solidFill>
                <a:sym typeface="Averta"/>
              </a:rPr>
              <a:t>Evaclipsy</a:t>
            </a:r>
          </a:p>
        </p:txBody>
      </p:sp>
      <p:pic>
        <p:nvPicPr>
          <p:cNvPr id="15366" name="Imag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972" y="505992"/>
            <a:ext cx="2102001" cy="45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70" y="246369"/>
            <a:ext cx="2102001" cy="84010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A15F14D-5795-425F-943F-140358504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6827" y="4876800"/>
            <a:ext cx="6186049" cy="480868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9BAC7F53-2F7B-4ABF-83C3-E7E1D76F566B}"/>
              </a:ext>
            </a:extLst>
          </p:cNvPr>
          <p:cNvPicPr/>
          <p:nvPr/>
        </p:nvPicPr>
        <p:blipFill rotWithShape="1">
          <a:blip r:embed="rId5" cstate="print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22222" r="21033" b="23082"/>
          <a:stretch/>
        </p:blipFill>
        <p:spPr bwMode="auto">
          <a:xfrm>
            <a:off x="7955304" y="949774"/>
            <a:ext cx="4476262" cy="47735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6D073A8-B7B2-41C4-845E-77FC8749F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222" y="6187120"/>
            <a:ext cx="1966082" cy="257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6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4080" y="1967524"/>
            <a:ext cx="5608320" cy="3445774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2400" u="sng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800" u="sng" dirty="0">
                <a:cs typeface="Arial" panose="020B0604020202020204" pitchFamily="34" charset="0"/>
              </a:rPr>
              <a:t>EVA</a:t>
            </a:r>
            <a:r>
              <a:rPr lang="fr-FR" sz="2800" dirty="0">
                <a:cs typeface="Arial" panose="020B0604020202020204" pitchFamily="34" charset="0"/>
              </a:rPr>
              <a:t>luation </a:t>
            </a:r>
            <a:r>
              <a:rPr lang="fr-FR" sz="2800" u="sng" dirty="0">
                <a:cs typeface="Arial" panose="020B0604020202020204" pitchFamily="34" charset="0"/>
              </a:rPr>
              <a:t>CLI</a:t>
            </a:r>
            <a:r>
              <a:rPr lang="fr-FR" sz="2800" dirty="0">
                <a:cs typeface="Arial" panose="020B0604020202020204" pitchFamily="34" charset="0"/>
              </a:rPr>
              <a:t>nique des troubles </a:t>
            </a:r>
            <a:r>
              <a:rPr lang="fr-FR" sz="2800" u="sng" dirty="0">
                <a:cs typeface="Arial" panose="020B0604020202020204" pitchFamily="34" charset="0"/>
              </a:rPr>
              <a:t>PS</a:t>
            </a:r>
            <a:r>
              <a:rPr lang="fr-FR" sz="2800" dirty="0">
                <a:cs typeface="Arial" panose="020B0604020202020204" pitchFamily="34" charset="0"/>
              </a:rPr>
              <a:t>Ychopathologiques et des PSYchothérapies</a:t>
            </a:r>
          </a:p>
          <a:p>
            <a:pPr marL="0" indent="0">
              <a:buNone/>
            </a:pPr>
            <a:r>
              <a:rPr lang="fr-FR" sz="2800" dirty="0"/>
              <a:t>Existe sous ce nom, ce paradigme et ces thématiques depuis 2008 (renouvelé en 2012).</a:t>
            </a:r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7695" lvl="1" indent="0">
              <a:spcBef>
                <a:spcPts val="0"/>
              </a:spcBef>
              <a:spcAft>
                <a:spcPts val="1200"/>
              </a:spcAft>
              <a:buNone/>
            </a:pPr>
            <a:endParaRPr lang="fr-F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3351929-1DCF-465C-827E-116DFE68DAB1}"/>
              </a:ext>
            </a:extLst>
          </p:cNvPr>
          <p:cNvSpPr txBox="1"/>
          <p:nvPr/>
        </p:nvSpPr>
        <p:spPr>
          <a:xfrm>
            <a:off x="894080" y="5547769"/>
            <a:ext cx="10708308" cy="2862322"/>
          </a:xfrm>
          <a:prstGeom prst="rect">
            <a:avLst/>
          </a:prstGeom>
          <a:solidFill>
            <a:srgbClr val="E55647"/>
          </a:solidFill>
        </p:spPr>
        <p:txBody>
          <a:bodyPr wrap="square" rtlCol="0">
            <a:spAutoFit/>
          </a:bodyPr>
          <a:lstStyle/>
          <a:p>
            <a:pPr marL="487695" lvl="1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Gouvernance</a:t>
            </a:r>
          </a:p>
          <a:p>
            <a:pPr marL="48769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Responsable : Pr C. Bouvet  / Trésorier : MCF Y. Morvan</a:t>
            </a:r>
          </a:p>
          <a:p>
            <a:pPr marL="48769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Déléguée des doctorants : M. Lemercier Dugarin</a:t>
            </a:r>
          </a:p>
          <a:p>
            <a:pPr marL="48769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Processus de décision collectif (réunions, consensus, vote)</a:t>
            </a:r>
          </a:p>
          <a:p>
            <a:pPr marL="487695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fr-FR" sz="2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Séminaires doctoraux (avec DSE)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861137B0-19E1-44B4-AD7D-0D4F86C8728F}"/>
              </a:ext>
            </a:extLst>
          </p:cNvPr>
          <p:cNvSpPr txBox="1"/>
          <p:nvPr/>
        </p:nvSpPr>
        <p:spPr>
          <a:xfrm>
            <a:off x="6612970" y="1104426"/>
            <a:ext cx="4989418" cy="4308872"/>
          </a:xfrm>
          <a:prstGeom prst="rect">
            <a:avLst/>
          </a:prstGeom>
          <a:solidFill>
            <a:srgbClr val="FDD1CB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fr-FR" sz="2800" b="1" dirty="0">
                <a:latin typeface="+mn-lt"/>
                <a:cs typeface="Arial" panose="020B0604020202020204" pitchFamily="34" charset="0"/>
              </a:rPr>
              <a:t>Composition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fr-FR" sz="2800" dirty="0">
                <a:latin typeface="+mn-lt"/>
                <a:cs typeface="Arial" panose="020B0604020202020204" pitchFamily="34" charset="0"/>
              </a:rPr>
              <a:t>8 titulaires :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fr-FR" sz="2800" dirty="0">
                <a:latin typeface="+mn-lt"/>
                <a:cs typeface="Arial" panose="020B0604020202020204" pitchFamily="34" charset="0"/>
                <a:sym typeface="Averta"/>
              </a:rPr>
              <a:t>3 Pr (dont 1 co-direction de l’EA) + 2 émérites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fr-FR" sz="2800" dirty="0">
                <a:latin typeface="+mn-lt"/>
                <a:cs typeface="Arial" panose="020B0604020202020204" pitchFamily="34" charset="0"/>
                <a:sym typeface="Averta"/>
              </a:rPr>
              <a:t>6 MCF (dont 1 HDR) (1 MCF nommée en janvier 2019)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fr-FR" sz="2800" dirty="0">
                <a:latin typeface="+mn-lt"/>
                <a:cs typeface="Arial" panose="020B0604020202020204" pitchFamily="34" charset="0"/>
                <a:sym typeface="Averta"/>
              </a:rPr>
              <a:t>1 A</a:t>
            </a:r>
            <a:r>
              <a:rPr lang="fr-FR" sz="2800" dirty="0">
                <a:latin typeface="+mn-lt"/>
                <a:cs typeface="Arial" panose="020B0604020202020204" pitchFamily="34" charset="0"/>
              </a:rPr>
              <a:t>TER / an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fr-FR" sz="2800" dirty="0">
                <a:latin typeface="+mn-lt"/>
                <a:cs typeface="Arial" panose="020B0604020202020204" pitchFamily="34" charset="0"/>
              </a:rPr>
              <a:t> 0 à 2 Contrats doctoraux / an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88063" y="148962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/>
          <p:cNvSpPr txBox="1">
            <a:spLocks/>
          </p:cNvSpPr>
          <p:nvPr/>
        </p:nvSpPr>
        <p:spPr>
          <a:xfrm>
            <a:off x="695297" y="231173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Evaclipsy - Evolution </a:t>
            </a:r>
          </a:p>
        </p:txBody>
      </p:sp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1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939" y="8579257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097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7E8FBB1-22E9-4135-8632-31AF88653A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446"/>
          <a:stretch/>
        </p:blipFill>
        <p:spPr>
          <a:xfrm>
            <a:off x="0" y="5795707"/>
            <a:ext cx="12784420" cy="38878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90940226-95B3-4707-9116-C69DC838178D}"/>
              </a:ext>
            </a:extLst>
          </p:cNvPr>
          <p:cNvSpPr txBox="1"/>
          <p:nvPr/>
        </p:nvSpPr>
        <p:spPr>
          <a:xfrm>
            <a:off x="5093849" y="325966"/>
            <a:ext cx="2132892" cy="646331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latin typeface="+mn-lt"/>
              </a:rPr>
              <a:t>Évaluation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011963B-6A8A-4AA7-A933-14251F9DEDD0}"/>
              </a:ext>
            </a:extLst>
          </p:cNvPr>
          <p:cNvSpPr txBox="1"/>
          <p:nvPr/>
        </p:nvSpPr>
        <p:spPr>
          <a:xfrm>
            <a:off x="297624" y="1753533"/>
            <a:ext cx="3529122" cy="218521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+mn-lt"/>
              </a:rPr>
              <a:t>Psychologique</a:t>
            </a:r>
          </a:p>
          <a:p>
            <a:r>
              <a:rPr lang="fr-FR" sz="2800" dirty="0">
                <a:latin typeface="+mn-lt"/>
              </a:rPr>
              <a:t>Psychopathologique</a:t>
            </a:r>
          </a:p>
          <a:p>
            <a:r>
              <a:rPr lang="fr-FR" sz="2800" dirty="0">
                <a:latin typeface="+mn-lt"/>
              </a:rPr>
              <a:t>Processus </a:t>
            </a:r>
            <a:r>
              <a:rPr lang="fr-FR" sz="2400" dirty="0">
                <a:latin typeface="+mn-lt"/>
              </a:rPr>
              <a:t>(émotions, cognitions)</a:t>
            </a:r>
          </a:p>
          <a:p>
            <a:r>
              <a:rPr lang="fr-FR" sz="2800" dirty="0">
                <a:latin typeface="+mn-lt"/>
              </a:rPr>
              <a:t>Psychosociale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B22C481-62AC-4965-A0F8-6D8F7873B334}"/>
              </a:ext>
            </a:extLst>
          </p:cNvPr>
          <p:cNvSpPr txBox="1"/>
          <p:nvPr/>
        </p:nvSpPr>
        <p:spPr>
          <a:xfrm>
            <a:off x="4282120" y="2033445"/>
            <a:ext cx="3698298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+mn-lt"/>
              </a:rPr>
              <a:t>Validation d’outils</a:t>
            </a:r>
          </a:p>
          <a:p>
            <a:pPr algn="ctr"/>
            <a:r>
              <a:rPr lang="fr-FR" sz="2800" dirty="0">
                <a:latin typeface="+mn-lt"/>
              </a:rPr>
              <a:t>(SCL90R, ASR…)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05E160E4-C6C0-4843-820D-FF444D2BAE45}"/>
              </a:ext>
            </a:extLst>
          </p:cNvPr>
          <p:cNvSpPr txBox="1"/>
          <p:nvPr/>
        </p:nvSpPr>
        <p:spPr>
          <a:xfrm>
            <a:off x="8768724" y="1753533"/>
            <a:ext cx="3743332" cy="2000548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fr-FR" sz="2800" dirty="0"/>
              <a:t>Psychothérapie (TCC)</a:t>
            </a:r>
          </a:p>
          <a:p>
            <a:r>
              <a:rPr lang="fr-FR" sz="2400" dirty="0">
                <a:latin typeface="+mn-lt"/>
              </a:rPr>
              <a:t>Interventions</a:t>
            </a:r>
            <a:r>
              <a:rPr lang="fr-FR" sz="2400" dirty="0"/>
              <a:t> innovantes</a:t>
            </a:r>
          </a:p>
          <a:p>
            <a:r>
              <a:rPr lang="fr-FR" sz="2400" dirty="0"/>
              <a:t>(psychosociale,</a:t>
            </a:r>
          </a:p>
          <a:p>
            <a:r>
              <a:rPr lang="fr-FR" sz="2400" dirty="0"/>
              <a:t>de remédiation,</a:t>
            </a:r>
          </a:p>
          <a:p>
            <a:r>
              <a:rPr lang="fr-FR" sz="2400" dirty="0"/>
              <a:t>de prévention…)</a:t>
            </a:r>
          </a:p>
        </p:txBody>
      </p:sp>
      <p:sp>
        <p:nvSpPr>
          <p:cNvPr id="12" name="Flèche vers le bas 12">
            <a:extLst>
              <a:ext uri="{FF2B5EF4-FFF2-40B4-BE49-F238E27FC236}">
                <a16:creationId xmlns:a16="http://schemas.microsoft.com/office/drawing/2014/main" xmlns="" id="{60368863-D147-4D32-BAFD-6C37F8247361}"/>
              </a:ext>
            </a:extLst>
          </p:cNvPr>
          <p:cNvSpPr/>
          <p:nvPr/>
        </p:nvSpPr>
        <p:spPr>
          <a:xfrm>
            <a:off x="5953945" y="1016271"/>
            <a:ext cx="546548" cy="96135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xmlns="" id="{12B45E84-0EBE-48FD-874D-846B9C5A0ABA}"/>
              </a:ext>
            </a:extLst>
          </p:cNvPr>
          <p:cNvSpPr/>
          <p:nvPr/>
        </p:nvSpPr>
        <p:spPr>
          <a:xfrm rot="18549252">
            <a:off x="7209736" y="958810"/>
            <a:ext cx="493399" cy="949679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Flèche vers le bas 12">
            <a:extLst>
              <a:ext uri="{FF2B5EF4-FFF2-40B4-BE49-F238E27FC236}">
                <a16:creationId xmlns:a16="http://schemas.microsoft.com/office/drawing/2014/main" xmlns="" id="{6D337C49-5354-44E9-9A83-D6834D8211F3}"/>
              </a:ext>
            </a:extLst>
          </p:cNvPr>
          <p:cNvSpPr/>
          <p:nvPr/>
        </p:nvSpPr>
        <p:spPr>
          <a:xfrm rot="2664942">
            <a:off x="4698784" y="962356"/>
            <a:ext cx="546548" cy="96135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lèche : angle droit à deux pointes 9">
            <a:extLst>
              <a:ext uri="{FF2B5EF4-FFF2-40B4-BE49-F238E27FC236}">
                <a16:creationId xmlns:a16="http://schemas.microsoft.com/office/drawing/2014/main" xmlns="" id="{6E2A3BDE-FF1D-4AA4-9CC3-CBD9A3470B72}"/>
              </a:ext>
            </a:extLst>
          </p:cNvPr>
          <p:cNvSpPr/>
          <p:nvPr/>
        </p:nvSpPr>
        <p:spPr>
          <a:xfrm rot="5400000">
            <a:off x="7360093" y="2500053"/>
            <a:ext cx="500709" cy="1677173"/>
          </a:xfrm>
          <a:prstGeom prst="leftUp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Flèche : angle droit à deux pointes 18">
            <a:extLst>
              <a:ext uri="{FF2B5EF4-FFF2-40B4-BE49-F238E27FC236}">
                <a16:creationId xmlns:a16="http://schemas.microsoft.com/office/drawing/2014/main" xmlns="" id="{DFF573C5-82C1-4CD0-8A53-D3B70823D3F3}"/>
              </a:ext>
            </a:extLst>
          </p:cNvPr>
          <p:cNvSpPr/>
          <p:nvPr/>
        </p:nvSpPr>
        <p:spPr>
          <a:xfrm>
            <a:off x="3940835" y="3088285"/>
            <a:ext cx="1479303" cy="443865"/>
          </a:xfrm>
          <a:prstGeom prst="leftUp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DDB78A1-BAED-46D7-AE9D-287CA7B28BE1}"/>
              </a:ext>
            </a:extLst>
          </p:cNvPr>
          <p:cNvSpPr txBox="1"/>
          <p:nvPr/>
        </p:nvSpPr>
        <p:spPr>
          <a:xfrm>
            <a:off x="3828966" y="5434646"/>
            <a:ext cx="4796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indent="0">
              <a:spcBef>
                <a:spcPts val="0"/>
              </a:spcBef>
              <a:spcAft>
                <a:spcPts val="1200"/>
              </a:spcAft>
            </a:pPr>
            <a:r>
              <a:rPr lang="fr-FR" sz="28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Identité lexicométrique Scopus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84837B36-4D60-4046-A72C-1D9428942CB0}"/>
              </a:ext>
            </a:extLst>
          </p:cNvPr>
          <p:cNvSpPr txBox="1"/>
          <p:nvPr/>
        </p:nvSpPr>
        <p:spPr>
          <a:xfrm>
            <a:off x="1063363" y="3971431"/>
            <a:ext cx="10874259" cy="1384995"/>
          </a:xfrm>
          <a:prstGeom prst="rect">
            <a:avLst/>
          </a:prstGeom>
          <a:noFill/>
          <a:ln w="6350">
            <a:solidFill>
              <a:schemeClr val="bg2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tx1"/>
                </a:solidFill>
                <a:latin typeface="+mn-lt"/>
              </a:rPr>
              <a:t>Populations</a:t>
            </a:r>
            <a:r>
              <a:rPr lang="fr-FR" sz="2800" dirty="0">
                <a:solidFill>
                  <a:schemeClr val="tx1"/>
                </a:solidFill>
                <a:latin typeface="+mn-lt"/>
              </a:rPr>
              <a:t> : enfant, ado, adultes, cliniques (psychiatrie et somatique) </a:t>
            </a:r>
          </a:p>
          <a:p>
            <a:r>
              <a:rPr lang="fr-FR" sz="2800" dirty="0">
                <a:solidFill>
                  <a:schemeClr val="tx1"/>
                </a:solidFill>
                <a:latin typeface="+mn-lt"/>
              </a:rPr>
              <a:t>et générale (étudiants, jeunes)</a:t>
            </a:r>
          </a:p>
          <a:p>
            <a:r>
              <a:rPr lang="fr-FR" sz="2800" b="1" dirty="0">
                <a:solidFill>
                  <a:schemeClr val="tx1"/>
                </a:solidFill>
                <a:latin typeface="+mn-lt"/>
              </a:rPr>
              <a:t>Méthodologies</a:t>
            </a:r>
            <a:r>
              <a:rPr lang="fr-FR" sz="2800" dirty="0">
                <a:solidFill>
                  <a:schemeClr val="tx1"/>
                </a:solidFill>
                <a:latin typeface="+mn-lt"/>
              </a:rPr>
              <a:t> : quantitatives, qualitatives, mixtes, revues systématiques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232021" y="140957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re 1"/>
          <p:cNvSpPr txBox="1">
            <a:spLocks/>
          </p:cNvSpPr>
          <p:nvPr/>
        </p:nvSpPr>
        <p:spPr>
          <a:xfrm>
            <a:off x="232021" y="68249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Thèmes Evaclipsy </a:t>
            </a:r>
          </a:p>
        </p:txBody>
      </p:sp>
    </p:spTree>
    <p:extLst>
      <p:ext uri="{BB962C8B-B14F-4D97-AF65-F5344CB8AC3E}">
        <p14:creationId xmlns:p14="http://schemas.microsoft.com/office/powerpoint/2010/main" val="264275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xmlns="" id="{17842F9D-1A33-C241-86BA-02A388B324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1962736"/>
              </p:ext>
            </p:extLst>
          </p:nvPr>
        </p:nvGraphicFramePr>
        <p:xfrm>
          <a:off x="1210883" y="1537163"/>
          <a:ext cx="10455056" cy="6797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573784" y="7893434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939" y="8699000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251457" y="91924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 txBox="1">
            <a:spLocks/>
          </p:cNvSpPr>
          <p:nvPr/>
        </p:nvSpPr>
        <p:spPr>
          <a:xfrm>
            <a:off x="232021" y="68249"/>
            <a:ext cx="11216640" cy="832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Bilan Quantitatif (1/2) </a:t>
            </a:r>
          </a:p>
        </p:txBody>
      </p:sp>
    </p:spTree>
    <p:extLst>
      <p:ext uri="{BB962C8B-B14F-4D97-AF65-F5344CB8AC3E}">
        <p14:creationId xmlns:p14="http://schemas.microsoft.com/office/powerpoint/2010/main" val="114919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2776" y="1041991"/>
            <a:ext cx="11216640" cy="7743023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buNone/>
            </a:pPr>
            <a:r>
              <a:rPr lang="fr-FR" sz="3200" b="1" u="sng" dirty="0">
                <a:cs typeface="Arial" panose="020B0604020202020204" pitchFamily="34" charset="0"/>
              </a:rPr>
              <a:t>Expertise et Contrats</a:t>
            </a:r>
            <a:endParaRPr lang="fr-FR" sz="3200" dirty="0"/>
          </a:p>
          <a:p>
            <a:pPr algn="just">
              <a:spcBef>
                <a:spcPts val="1200"/>
              </a:spcBef>
            </a:pP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fr-FR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fr-FR" sz="3200" b="1" u="sng" dirty="0">
                <a:cs typeface="Arial" panose="020B0604020202020204" pitchFamily="34" charset="0"/>
              </a:rPr>
              <a:t>Progression / ACL</a:t>
            </a:r>
            <a:endParaRPr lang="fr-FR" sz="3200" dirty="0"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fr-FR" sz="32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xmlns="" id="{545D5CB8-A744-4907-8C9B-B9EF046220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072549"/>
              </p:ext>
            </p:extLst>
          </p:nvPr>
        </p:nvGraphicFramePr>
        <p:xfrm>
          <a:off x="755273" y="4913502"/>
          <a:ext cx="11827240" cy="306144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873771">
                  <a:extLst>
                    <a:ext uri="{9D8B030D-6E8A-4147-A177-3AD203B41FA5}">
                      <a16:colId xmlns:a16="http://schemas.microsoft.com/office/drawing/2014/main" xmlns="" val="3310834508"/>
                    </a:ext>
                  </a:extLst>
                </a:gridCol>
                <a:gridCol w="2143593">
                  <a:extLst>
                    <a:ext uri="{9D8B030D-6E8A-4147-A177-3AD203B41FA5}">
                      <a16:colId xmlns:a16="http://schemas.microsoft.com/office/drawing/2014/main" xmlns="" val="130055104"/>
                    </a:ext>
                  </a:extLst>
                </a:gridCol>
                <a:gridCol w="1199213">
                  <a:extLst>
                    <a:ext uri="{9D8B030D-6E8A-4147-A177-3AD203B41FA5}">
                      <a16:colId xmlns:a16="http://schemas.microsoft.com/office/drawing/2014/main" xmlns="" val="2869314532"/>
                    </a:ext>
                  </a:extLst>
                </a:gridCol>
                <a:gridCol w="1693889">
                  <a:extLst>
                    <a:ext uri="{9D8B030D-6E8A-4147-A177-3AD203B41FA5}">
                      <a16:colId xmlns:a16="http://schemas.microsoft.com/office/drawing/2014/main" xmlns="" val="2936697028"/>
                    </a:ext>
                  </a:extLst>
                </a:gridCol>
                <a:gridCol w="1709187">
                  <a:extLst>
                    <a:ext uri="{9D8B030D-6E8A-4147-A177-3AD203B41FA5}">
                      <a16:colId xmlns:a16="http://schemas.microsoft.com/office/drawing/2014/main" xmlns="" val="3753453051"/>
                    </a:ext>
                  </a:extLst>
                </a:gridCol>
                <a:gridCol w="1543679">
                  <a:extLst>
                    <a:ext uri="{9D8B030D-6E8A-4147-A177-3AD203B41FA5}">
                      <a16:colId xmlns:a16="http://schemas.microsoft.com/office/drawing/2014/main" xmlns="" val="1298218901"/>
                    </a:ext>
                  </a:extLst>
                </a:gridCol>
                <a:gridCol w="1663908">
                  <a:extLst>
                    <a:ext uri="{9D8B030D-6E8A-4147-A177-3AD203B41FA5}">
                      <a16:colId xmlns:a16="http://schemas.microsoft.com/office/drawing/2014/main" xmlns="" val="333481057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r"/>
                      <a:endParaRPr lang="fr-FR" sz="24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Nb EC </a:t>
                      </a:r>
                    </a:p>
                    <a:p>
                      <a:pPr algn="ctr"/>
                      <a:r>
                        <a:rPr lang="fr-FR" sz="1800" dirty="0"/>
                        <a:t>produisant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Nb Articles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Nb </a:t>
                      </a:r>
                    </a:p>
                    <a:p>
                      <a:pPr algn="ctr"/>
                      <a:r>
                        <a:rPr lang="fr-FR" sz="1800" dirty="0"/>
                        <a:t>Scopus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% Eng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SJR 2017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/>
                        <a:t>% Q1-Q2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5389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2000" dirty="0"/>
                        <a:t>2008 - 2012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8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47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34 %</a:t>
                      </a:r>
                    </a:p>
                    <a:p>
                      <a:pPr algn="ctr"/>
                      <a:r>
                        <a:rPr lang="fr-FR" sz="1800" dirty="0"/>
                        <a:t>(16/47)</a:t>
                      </a:r>
                      <a:endParaRPr lang="fr-FR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31,20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36 %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774858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C00000"/>
                          </a:solidFill>
                        </a:rPr>
                        <a:t>2013 – 2018</a:t>
                      </a:r>
                    </a:p>
                    <a:p>
                      <a:r>
                        <a:rPr lang="fr-FR" sz="2000" dirty="0">
                          <a:solidFill>
                            <a:srgbClr val="C00000"/>
                          </a:solidFill>
                        </a:rPr>
                        <a:t>(mars 2018)</a:t>
                      </a:r>
                      <a:endParaRPr lang="fr-FR" sz="2000" b="1" i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C00000"/>
                          </a:solidFill>
                        </a:rPr>
                        <a:t>10</a:t>
                      </a:r>
                      <a:endParaRPr lang="fr-FR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C00000"/>
                          </a:solidFill>
                        </a:rPr>
                        <a:t>103</a:t>
                      </a:r>
                      <a:endParaRPr lang="fr-FR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C00000"/>
                          </a:solidFill>
                        </a:rPr>
                        <a:t>93</a:t>
                      </a:r>
                      <a:endParaRPr lang="fr-FR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C00000"/>
                          </a:solidFill>
                        </a:rPr>
                        <a:t>55 %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rgbClr val="C00000"/>
                          </a:solidFill>
                        </a:rPr>
                        <a:t>(51/93)</a:t>
                      </a:r>
                      <a:endParaRPr lang="fr-FR" sz="18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C00000"/>
                          </a:solidFill>
                        </a:rPr>
                        <a:t>74,08</a:t>
                      </a:r>
                      <a:endParaRPr lang="fr-FR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C00000"/>
                          </a:solidFill>
                        </a:rPr>
                        <a:t>66 %</a:t>
                      </a:r>
                      <a:endParaRPr lang="fr-FR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3606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C00000"/>
                          </a:solidFill>
                        </a:rPr>
                        <a:t>Evolution </a:t>
                      </a:r>
                    </a:p>
                    <a:p>
                      <a:r>
                        <a:rPr lang="fr-FR" sz="2000" dirty="0">
                          <a:solidFill>
                            <a:srgbClr val="C00000"/>
                          </a:solidFill>
                        </a:rPr>
                        <a:t>2012-2018</a:t>
                      </a:r>
                      <a:endParaRPr lang="fr-FR" sz="2000" b="1" i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rgbClr val="C00000"/>
                          </a:solidFill>
                        </a:rPr>
                        <a:t>1 mutation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rgbClr val="C00000"/>
                          </a:solidFill>
                        </a:rPr>
                        <a:t>2 recrutements</a:t>
                      </a:r>
                    </a:p>
                    <a:p>
                      <a:pPr algn="ctr"/>
                      <a:r>
                        <a:rPr lang="fr-FR" sz="1800" dirty="0">
                          <a:solidFill>
                            <a:srgbClr val="C00000"/>
                          </a:solidFill>
                        </a:rPr>
                        <a:t>2 émérites</a:t>
                      </a:r>
                      <a:endParaRPr lang="fr-FR" sz="1800" b="1" i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000" b="1" i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C00000"/>
                          </a:solidFill>
                        </a:rPr>
                        <a:t>+198 %</a:t>
                      </a:r>
                      <a:endParaRPr lang="fr-FR" sz="2800" b="1" i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C00000"/>
                          </a:solidFill>
                        </a:rPr>
                        <a:t>+161 %</a:t>
                      </a:r>
                      <a:endParaRPr lang="fr-FR" sz="2800" b="1" i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C00000"/>
                          </a:solidFill>
                        </a:rPr>
                        <a:t>+237 %</a:t>
                      </a:r>
                      <a:endParaRPr lang="fr-FR" sz="2800" b="1" i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C00000"/>
                          </a:solidFill>
                        </a:rPr>
                        <a:t>+182 %</a:t>
                      </a:r>
                      <a:endParaRPr lang="fr-FR" sz="2800" b="1" i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924253076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xmlns="" id="{15321CB0-9B5A-4D0B-B3DD-FFA70D6C9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823078"/>
              </p:ext>
            </p:extLst>
          </p:nvPr>
        </p:nvGraphicFramePr>
        <p:xfrm>
          <a:off x="755274" y="1667454"/>
          <a:ext cx="11827239" cy="1557146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2221799">
                  <a:extLst>
                    <a:ext uri="{9D8B030D-6E8A-4147-A177-3AD203B41FA5}">
                      <a16:colId xmlns:a16="http://schemas.microsoft.com/office/drawing/2014/main" xmlns="" val="3310834508"/>
                    </a:ext>
                  </a:extLst>
                </a:gridCol>
                <a:gridCol w="1765101">
                  <a:extLst>
                    <a:ext uri="{9D8B030D-6E8A-4147-A177-3AD203B41FA5}">
                      <a16:colId xmlns:a16="http://schemas.microsoft.com/office/drawing/2014/main" xmlns="" val="3613977069"/>
                    </a:ext>
                  </a:extLst>
                </a:gridCol>
                <a:gridCol w="1991032">
                  <a:extLst>
                    <a:ext uri="{9D8B030D-6E8A-4147-A177-3AD203B41FA5}">
                      <a16:colId xmlns:a16="http://schemas.microsoft.com/office/drawing/2014/main" xmlns="" val="2310096948"/>
                    </a:ext>
                  </a:extLst>
                </a:gridCol>
                <a:gridCol w="3075039">
                  <a:extLst>
                    <a:ext uri="{9D8B030D-6E8A-4147-A177-3AD203B41FA5}">
                      <a16:colId xmlns:a16="http://schemas.microsoft.com/office/drawing/2014/main" xmlns="" val="2869314532"/>
                    </a:ext>
                  </a:extLst>
                </a:gridCol>
                <a:gridCol w="2774268">
                  <a:extLst>
                    <a:ext uri="{9D8B030D-6E8A-4147-A177-3AD203B41FA5}">
                      <a16:colId xmlns:a16="http://schemas.microsoft.com/office/drawing/2014/main" xmlns="" val="3753453051"/>
                    </a:ext>
                  </a:extLst>
                </a:gridCol>
              </a:tblGrid>
              <a:tr h="665491">
                <a:tc>
                  <a:txBody>
                    <a:bodyPr/>
                    <a:lstStyle/>
                    <a:p>
                      <a:pPr algn="r"/>
                      <a:endParaRPr lang="fr-FR" sz="2000" dirty="0"/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Nb Articles </a:t>
                      </a:r>
                    </a:p>
                    <a:p>
                      <a:pPr algn="ctr"/>
                      <a:r>
                        <a:rPr lang="fr-FR" sz="2000" dirty="0"/>
                        <a:t>Expertisés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% Eng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Contrats </a:t>
                      </a:r>
                    </a:p>
                    <a:p>
                      <a:pPr algn="ctr"/>
                      <a:r>
                        <a:rPr lang="fr-FR" sz="2000" dirty="0"/>
                        <a:t>gérés par UPN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Contrats </a:t>
                      </a:r>
                    </a:p>
                    <a:p>
                      <a:pPr algn="ctr"/>
                      <a:r>
                        <a:rPr lang="fr-FR" sz="2000" dirty="0"/>
                        <a:t>non gérés par UPN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5389709"/>
                  </a:ext>
                </a:extLst>
              </a:tr>
              <a:tr h="856106">
                <a:tc>
                  <a:txBody>
                    <a:bodyPr/>
                    <a:lstStyle/>
                    <a:p>
                      <a:r>
                        <a:rPr lang="fr-FR" sz="2000" dirty="0"/>
                        <a:t>2013 – 2018</a:t>
                      </a:r>
                    </a:p>
                    <a:p>
                      <a:r>
                        <a:rPr lang="fr-FR" sz="2000" dirty="0"/>
                        <a:t>(mars 2018)</a:t>
                      </a:r>
                      <a:endParaRPr lang="fr-FR" sz="2000" b="1" i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60</a:t>
                      </a:r>
                      <a:endParaRPr lang="fr-FR" sz="24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83 %</a:t>
                      </a:r>
                    </a:p>
                    <a:p>
                      <a:pPr algn="ctr"/>
                      <a:r>
                        <a:rPr lang="fr-FR" sz="2400" dirty="0"/>
                        <a:t>(50/60)</a:t>
                      </a:r>
                      <a:endParaRPr lang="fr-FR" sz="24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291 500€</a:t>
                      </a:r>
                      <a:endParaRPr lang="fr-FR" sz="24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 1 009 182 € </a:t>
                      </a:r>
                      <a:endParaRPr lang="fr-FR" sz="2400" b="1" dirty="0">
                        <a:solidFill>
                          <a:schemeClr val="accent5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33606551"/>
                  </a:ext>
                </a:extLst>
              </a:tr>
            </a:tbl>
          </a:graphicData>
        </a:graphic>
      </p:graphicFrame>
      <p:sp>
        <p:nvSpPr>
          <p:cNvPr id="9" name="Titre 1"/>
          <p:cNvSpPr txBox="1">
            <a:spLocks/>
          </p:cNvSpPr>
          <p:nvPr/>
        </p:nvSpPr>
        <p:spPr>
          <a:xfrm>
            <a:off x="251791" y="81527"/>
            <a:ext cx="11216640" cy="832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Bilan Quantitatif (2/2) </a:t>
            </a:r>
          </a:p>
        </p:txBody>
      </p:sp>
      <p:cxnSp>
        <p:nvCxnSpPr>
          <p:cNvPr id="10" name="Connecteur droit 9"/>
          <p:cNvCxnSpPr/>
          <p:nvPr/>
        </p:nvCxnSpPr>
        <p:spPr>
          <a:xfrm>
            <a:off x="370627" y="91924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143"/>
          <p:cNvSpPr>
            <a:spLocks/>
          </p:cNvSpPr>
          <p:nvPr/>
        </p:nvSpPr>
        <p:spPr bwMode="auto">
          <a:xfrm>
            <a:off x="7234518" y="7925218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939" y="8566005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975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3651" y="5672169"/>
            <a:ext cx="11932171" cy="2442780"/>
          </a:xfrm>
          <a:solidFill>
            <a:srgbClr val="FDD1CB"/>
          </a:solidFill>
          <a:ln w="76200">
            <a:noFill/>
          </a:ln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endParaRPr lang="fr-FR" sz="31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3100" dirty="0">
                <a:cs typeface="Arial" panose="020B0604020202020204" pitchFamily="34" charset="0"/>
              </a:rPr>
              <a:t>Adulte SEP + observance traitement de fond + interventions psychologiques </a:t>
            </a:r>
          </a:p>
          <a:p>
            <a:pPr marL="0" indent="0" algn="just">
              <a:buNone/>
            </a:pPr>
            <a:r>
              <a:rPr lang="fr-FR" sz="3100" dirty="0">
                <a:cs typeface="Arial" panose="020B0604020202020204" pitchFamily="34" charset="0"/>
              </a:rPr>
              <a:t>= revue systématique Cochrane de leur efficacité et des déterminants de l’observance</a:t>
            </a:r>
          </a:p>
          <a:p>
            <a:pPr marL="0" indent="0" algn="just">
              <a:buNone/>
            </a:pPr>
            <a:r>
              <a:rPr lang="fr-FR" sz="3200" b="1" dirty="0"/>
              <a:t>Csillik,</a:t>
            </a:r>
            <a:r>
              <a:rPr lang="fr-FR" sz="3200" dirty="0"/>
              <a:t> A., Bruce, J.M., Catley, D., </a:t>
            </a:r>
            <a:r>
              <a:rPr lang="fr-FR" sz="3200" b="1" dirty="0"/>
              <a:t>Gay, M.C</a:t>
            </a:r>
            <a:r>
              <a:rPr lang="fr-FR" sz="3200" dirty="0"/>
              <a:t>., Goggin, K., Thomas, P., Swaggart, K.,  &amp; Thomas, S. (2016). Psychological interventions for enhancing adherence to disease modifying therapies (DMTs) in multiple sclerosis. </a:t>
            </a:r>
            <a:r>
              <a:rPr lang="fr-FR" sz="3200" b="1" dirty="0"/>
              <a:t>Cochrane Database of Systematic Reviews</a:t>
            </a:r>
            <a:r>
              <a:rPr lang="fr-FR" sz="3200" dirty="0"/>
              <a:t>, Issue 11</a:t>
            </a:r>
            <a:r>
              <a:rPr lang="fr-FR" sz="2600" dirty="0"/>
              <a:t>.</a:t>
            </a:r>
            <a:endParaRPr lang="fr-FR" sz="2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7F5309BB-3EF3-4E88-99B2-8AA5401F191F}"/>
              </a:ext>
            </a:extLst>
          </p:cNvPr>
          <p:cNvSpPr txBox="1"/>
          <p:nvPr/>
        </p:nvSpPr>
        <p:spPr>
          <a:xfrm>
            <a:off x="719462" y="1803407"/>
            <a:ext cx="4018579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Populations</a:t>
            </a:r>
          </a:p>
          <a:p>
            <a:r>
              <a:rPr lang="fr-FR" sz="2400" dirty="0">
                <a:latin typeface="+mn-lt"/>
              </a:rPr>
              <a:t>Sclérose</a:t>
            </a:r>
            <a:r>
              <a:rPr lang="fr-FR" sz="2400" dirty="0"/>
              <a:t> en plaque, addictions, fibromyalgie, DM1…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98A9989-B224-47A0-AE4B-DE93BB369A28}"/>
              </a:ext>
            </a:extLst>
          </p:cNvPr>
          <p:cNvSpPr txBox="1"/>
          <p:nvPr/>
        </p:nvSpPr>
        <p:spPr>
          <a:xfrm>
            <a:off x="6606722" y="1590195"/>
            <a:ext cx="5514258" cy="2123658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Objectifs</a:t>
            </a:r>
          </a:p>
          <a:p>
            <a:endParaRPr lang="fr-FR" sz="2400" dirty="0"/>
          </a:p>
          <a:p>
            <a:r>
              <a:rPr lang="fr-FR" sz="2400" dirty="0"/>
              <a:t>Évaluation des interventions psy</a:t>
            </a:r>
          </a:p>
          <a:p>
            <a:r>
              <a:rPr lang="fr-FR" sz="2400" dirty="0"/>
              <a:t>Évaluation des processus émotionnels</a:t>
            </a:r>
          </a:p>
          <a:p>
            <a:r>
              <a:rPr lang="fr-FR" sz="2400" dirty="0"/>
              <a:t>Études des facteurs de risque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61E596A-4FAF-4744-BEEC-E30E32BF3864}"/>
              </a:ext>
            </a:extLst>
          </p:cNvPr>
          <p:cNvSpPr txBox="1"/>
          <p:nvPr/>
        </p:nvSpPr>
        <p:spPr>
          <a:xfrm>
            <a:off x="3950682" y="4818881"/>
            <a:ext cx="3775394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fr-FR" dirty="0">
                <a:solidFill>
                  <a:schemeClr val="bg1"/>
                </a:solidFill>
              </a:rPr>
              <a:t>Réalisation phare</a:t>
            </a:r>
          </a:p>
        </p:txBody>
      </p:sp>
      <p:sp>
        <p:nvSpPr>
          <p:cNvPr id="9" name="Flèche : trois pointes 8">
            <a:extLst>
              <a:ext uri="{FF2B5EF4-FFF2-40B4-BE49-F238E27FC236}">
                <a16:creationId xmlns:a16="http://schemas.microsoft.com/office/drawing/2014/main" xmlns="" id="{2106F028-33A0-496E-BAB5-17CA6AA2425B}"/>
              </a:ext>
            </a:extLst>
          </p:cNvPr>
          <p:cNvSpPr/>
          <p:nvPr/>
        </p:nvSpPr>
        <p:spPr>
          <a:xfrm>
            <a:off x="4908582" y="1242634"/>
            <a:ext cx="1527599" cy="1268492"/>
          </a:xfrm>
          <a:prstGeom prst="leftRightUp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0" name="Connecteur droit 9"/>
          <p:cNvCxnSpPr/>
          <p:nvPr/>
        </p:nvCxnSpPr>
        <p:spPr>
          <a:xfrm>
            <a:off x="261068" y="133213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64062" y="118654"/>
            <a:ext cx="11216640" cy="11239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1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Désorganisations somatiques et remaniements psychiques</a:t>
            </a:r>
          </a:p>
        </p:txBody>
      </p:sp>
      <p:sp>
        <p:nvSpPr>
          <p:cNvPr id="12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3" name="Shape 143"/>
          <p:cNvSpPr>
            <a:spLocks/>
          </p:cNvSpPr>
          <p:nvPr/>
        </p:nvSpPr>
        <p:spPr bwMode="auto">
          <a:xfrm>
            <a:off x="7234518" y="7925218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939" y="8566005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4023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282388" y="1528455"/>
            <a:ext cx="12201159" cy="4555375"/>
          </a:xfrm>
          <a:prstGeom prst="rect">
            <a:avLst/>
          </a:prstGeom>
          <a:ln w="12700">
            <a:miter lim="400000"/>
          </a:ln>
          <a:extLst/>
        </p:spPr>
        <p:txBody>
          <a:bodyPr lIns="50800" tIns="50800" rIns="50800" bIns="50800" numCol="1" spcCol="431116"/>
          <a:lstStyle/>
          <a:p>
            <a:pPr algn="just" fontAlgn="auto" hangingPunct="0">
              <a:spcBef>
                <a:spcPts val="0"/>
              </a:spcBef>
              <a:spcAft>
                <a:spcPts val="0"/>
              </a:spcAft>
              <a:defRPr sz="1700">
                <a:solidFill>
                  <a:srgbClr val="53585F"/>
                </a:solidFill>
                <a:latin typeface="Averta-Regular"/>
                <a:ea typeface="Averta-Regular"/>
                <a:cs typeface="Averta-Regular"/>
                <a:sym typeface="Averta-Regular"/>
              </a:defRPr>
            </a:pPr>
            <a:r>
              <a:rPr lang="fr-FR" sz="2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 équipes (Evaclipsy, A2P, DSE) qui travaillent sur 3 axes thématiques communs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315644" y="2322816"/>
            <a:ext cx="6421778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fr-FR" sz="24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Arial" panose="020B0604020202020204" pitchFamily="34" charset="0"/>
                <a:sym typeface="Helvetica Light"/>
              </a:rPr>
              <a:t>Thème</a:t>
            </a:r>
            <a:r>
              <a:rPr kumimoji="0" lang="fr-FR" sz="24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Arial" panose="020B0604020202020204" pitchFamily="34" charset="0"/>
                <a:sym typeface="Helvetica Light"/>
              </a:rPr>
              <a:t> 1 : </a:t>
            </a:r>
            <a:endParaRPr kumimoji="0" lang="fr-FR" sz="2400" b="1" i="0" u="none" strike="noStrike" cap="none" spc="0" normalizeH="0" dirty="0" smtClean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Arial" panose="020B0604020202020204" pitchFamily="34" charset="0"/>
              <a:sym typeface="Helvetica Light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Désorganisations somatiques et remaniements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psychiques</a:t>
            </a:r>
            <a:endParaRPr lang="fr-FR" sz="2400" b="1" dirty="0">
              <a:solidFill>
                <a:srgbClr val="C00000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342900" indent="-342900" fontAlgn="auto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kumimoji="0" lang="fr-FR" sz="24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Arial" panose="020B0604020202020204" pitchFamily="34" charset="0"/>
                <a:sym typeface="Helvetica Light"/>
              </a:rPr>
              <a:t>Désorganisations </a:t>
            </a:r>
            <a:r>
              <a:rPr kumimoji="0" lang="fr-FR" sz="24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Arial" panose="020B0604020202020204" pitchFamily="34" charset="0"/>
                <a:sym typeface="Helvetica Light"/>
              </a:rPr>
              <a:t>somatiques, handicaps et remaniements psychiques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fr-FR" sz="2400" b="1" dirty="0">
              <a:solidFill>
                <a:srgbClr val="C00000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fr-FR" sz="24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Arial" panose="020B0604020202020204" pitchFamily="34" charset="0"/>
                <a:sym typeface="Helvetica Light"/>
              </a:rPr>
              <a:t>Thème 2 : </a:t>
            </a:r>
            <a:endParaRPr kumimoji="0" lang="fr-FR" sz="2400" b="1" i="0" u="none" strike="noStrike" cap="none" spc="0" normalizeH="0" dirty="0" smtClean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Arial" panose="020B0604020202020204" pitchFamily="34" charset="0"/>
              <a:sym typeface="Helvetica Light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fr-FR" sz="2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 </a:t>
            </a:r>
            <a:r>
              <a:rPr lang="fr-FR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santé des jeunes adultes et 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des étudiants </a:t>
            </a:r>
            <a:r>
              <a:rPr lang="fr-FR" sz="2400" i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puis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Santé psychique à différents </a:t>
            </a:r>
            <a:r>
              <a:rPr lang="fr-FR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â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ges de la vie </a:t>
            </a:r>
            <a:r>
              <a:rPr lang="fr-FR" sz="2400" i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avec l’arrivée de l’équipe DSE</a:t>
            </a:r>
            <a:endParaRPr lang="fr-FR" sz="2400" i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fontAlgn="auto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S</a:t>
            </a:r>
            <a:r>
              <a:rPr kumimoji="0" lang="fr-FR" sz="2400" b="1" i="0" u="none" strike="noStrike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Arial" panose="020B0604020202020204" pitchFamily="34" charset="0"/>
                <a:sym typeface="Helvetica Light"/>
              </a:rPr>
              <a:t>anté </a:t>
            </a:r>
            <a:r>
              <a:rPr kumimoji="0" lang="fr-FR" sz="2400" b="1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lt"/>
                <a:ea typeface="+mn-ea"/>
                <a:cs typeface="Arial" panose="020B0604020202020204" pitchFamily="34" charset="0"/>
                <a:sym typeface="Helvetica Light"/>
              </a:rPr>
              <a:t>psychique aux différents âges de la vie : sujet, groupe et famille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lang="fr-FR" sz="2400" b="1" dirty="0">
              <a:solidFill>
                <a:srgbClr val="C00000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fr-FR" sz="2400" b="1" i="0" u="none" strike="noStrike" cap="none" spc="0" normalizeH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Arial" panose="020B0604020202020204" pitchFamily="34" charset="0"/>
                <a:sym typeface="Helvetica Light"/>
              </a:rPr>
              <a:t>Thème 3 : </a:t>
            </a:r>
            <a:endParaRPr kumimoji="0" lang="fr-FR" sz="2400" b="1" i="0" u="none" strike="noStrike" cap="none" spc="0" normalizeH="0" dirty="0" smtClean="0">
              <a:ln>
                <a:noFill/>
              </a:ln>
              <a:solidFill>
                <a:srgbClr val="C00000"/>
              </a:solidFill>
              <a:effectLst/>
              <a:uFillTx/>
              <a:latin typeface="+mn-lt"/>
              <a:ea typeface="+mn-ea"/>
              <a:cs typeface="Arial" panose="020B0604020202020204" pitchFamily="34" charset="0"/>
              <a:sym typeface="Helvetica Light"/>
            </a:endParaRPr>
          </a:p>
          <a:p>
            <a:pPr marL="342900" indent="-342900" fontAlgn="auto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Processus psychopathologiques et processus 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psychothérapeutiques</a:t>
            </a:r>
            <a:endParaRPr lang="fr-FR" sz="24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  <p:sp>
        <p:nvSpPr>
          <p:cNvPr id="8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695297" y="95221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Articulation entre trois paradigmes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788063" y="120594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6" y="3104813"/>
            <a:ext cx="4073222" cy="38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5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9951" y="1449045"/>
            <a:ext cx="5761931" cy="2614855"/>
          </a:xfrm>
          <a:solidFill>
            <a:schemeClr val="bg1">
              <a:lumMod val="85000"/>
            </a:schemeClr>
          </a:solidFill>
          <a:ln w="38100">
            <a:noFill/>
          </a:ln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endParaRPr lang="fr-FR" sz="3200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14400" dirty="0">
                <a:cs typeface="Arial" panose="020B0604020202020204" pitchFamily="34" charset="0"/>
              </a:rPr>
              <a:t>Objectifs – Évaluation </a:t>
            </a:r>
          </a:p>
          <a:p>
            <a:pPr marL="0" indent="0" algn="just">
              <a:buNone/>
            </a:pPr>
            <a:r>
              <a:rPr lang="fr-FR" sz="9600" dirty="0">
                <a:cs typeface="Arial" panose="020B0604020202020204" pitchFamily="34" charset="0"/>
              </a:rPr>
              <a:t>Déterminants, facteurs de </a:t>
            </a:r>
            <a:r>
              <a:rPr lang="fr-FR" sz="9600" dirty="0" smtClean="0">
                <a:cs typeface="Arial" panose="020B0604020202020204" pitchFamily="34" charset="0"/>
              </a:rPr>
              <a:t>risques/protection</a:t>
            </a:r>
          </a:p>
          <a:p>
            <a:pPr marL="0" indent="0" algn="just">
              <a:buNone/>
            </a:pPr>
            <a:r>
              <a:rPr lang="fr-FR" sz="9600" dirty="0" smtClean="0">
                <a:cs typeface="Arial" panose="020B0604020202020204" pitchFamily="34" charset="0"/>
              </a:rPr>
              <a:t>Thérapies </a:t>
            </a:r>
          </a:p>
          <a:p>
            <a:pPr marL="0" indent="0" algn="just">
              <a:buNone/>
            </a:pPr>
            <a:r>
              <a:rPr lang="fr-FR" sz="9600" dirty="0" smtClean="0">
                <a:cs typeface="Arial" panose="020B0604020202020204" pitchFamily="34" charset="0"/>
              </a:rPr>
              <a:t>Modélisation</a:t>
            </a:r>
            <a:endParaRPr lang="fr-FR" sz="96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9600" dirty="0">
                <a:cs typeface="Arial" panose="020B0604020202020204" pitchFamily="34" charset="0"/>
              </a:rPr>
              <a:t>Traductions/validations d’échelles</a:t>
            </a:r>
          </a:p>
        </p:txBody>
      </p:sp>
      <p:sp>
        <p:nvSpPr>
          <p:cNvPr id="6" name="Flèche : trois pointes 5">
            <a:extLst>
              <a:ext uri="{FF2B5EF4-FFF2-40B4-BE49-F238E27FC236}">
                <a16:creationId xmlns:a16="http://schemas.microsoft.com/office/drawing/2014/main" xmlns="" id="{22A32445-68DA-40EC-8766-DEE5AF70436C}"/>
              </a:ext>
            </a:extLst>
          </p:cNvPr>
          <p:cNvSpPr/>
          <p:nvPr/>
        </p:nvSpPr>
        <p:spPr>
          <a:xfrm>
            <a:off x="5336703" y="992540"/>
            <a:ext cx="1527599" cy="1268492"/>
          </a:xfrm>
          <a:prstGeom prst="leftRightUp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8E5ED814-2EE6-4711-B6E4-22DC8CF11280}"/>
              </a:ext>
            </a:extLst>
          </p:cNvPr>
          <p:cNvSpPr txBox="1"/>
          <p:nvPr/>
        </p:nvSpPr>
        <p:spPr>
          <a:xfrm>
            <a:off x="6695923" y="4891939"/>
            <a:ext cx="5910162" cy="3385542"/>
          </a:xfrm>
          <a:prstGeom prst="rect">
            <a:avLst/>
          </a:prstGeom>
          <a:solidFill>
            <a:srgbClr val="FDD1CB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N =198 en trois groupes + multiple case study + WAIS = profils spécifiques subtils à l’index de comprehension verbal pour les UHR (</a:t>
            </a:r>
            <a:r>
              <a:rPr lang="en-US" sz="2400" i="1" dirty="0">
                <a:latin typeface="+mn-lt"/>
              </a:rPr>
              <a:t>ultra high</a:t>
            </a:r>
            <a:r>
              <a:rPr lang="en-US" sz="2400" dirty="0">
                <a:latin typeface="+mn-lt"/>
              </a:rPr>
              <a:t> </a:t>
            </a:r>
            <a:r>
              <a:rPr lang="en-US" sz="2400" i="1" dirty="0">
                <a:latin typeface="+mn-lt"/>
              </a:rPr>
              <a:t>risk</a:t>
            </a:r>
            <a:r>
              <a:rPr lang="en-US" sz="2400" dirty="0">
                <a:latin typeface="+mn-lt"/>
              </a:rPr>
              <a:t> de developer une schizophrénie)</a:t>
            </a:r>
          </a:p>
          <a:p>
            <a:endParaRPr lang="en-US" sz="1800" dirty="0">
              <a:latin typeface="+mn-lt"/>
            </a:endParaRPr>
          </a:p>
          <a:p>
            <a:r>
              <a:rPr lang="en-US" sz="2000" dirty="0">
                <a:latin typeface="+mn-lt"/>
              </a:rPr>
              <a:t>Magaud, E., </a:t>
            </a:r>
            <a:r>
              <a:rPr lang="en-US" sz="2000" b="1" dirty="0">
                <a:latin typeface="+mn-lt"/>
              </a:rPr>
              <a:t>Morvan, Y.,</a:t>
            </a:r>
            <a:r>
              <a:rPr lang="en-US" sz="2000" dirty="0">
                <a:latin typeface="+mn-lt"/>
              </a:rPr>
              <a:t> …, Krebs, M. O. (2014). Subjects at Ultra High Risk for psychosis have “heterogeneous” intellectual functioning profile: A multiple-case study. </a:t>
            </a:r>
            <a:r>
              <a:rPr lang="en-US" sz="2000" b="1" dirty="0">
                <a:latin typeface="+mn-lt"/>
              </a:rPr>
              <a:t>Schizophrenia Research</a:t>
            </a:r>
            <a:r>
              <a:rPr lang="en-US" sz="2000" dirty="0">
                <a:latin typeface="+mn-lt"/>
              </a:rPr>
              <a:t>, 152(2–3), 415–420. </a:t>
            </a:r>
            <a:endParaRPr lang="fr-FR" sz="20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16C7C68-2B8F-45B0-8642-7408C9641800}"/>
              </a:ext>
            </a:extLst>
          </p:cNvPr>
          <p:cNvSpPr/>
          <p:nvPr/>
        </p:nvSpPr>
        <p:spPr>
          <a:xfrm>
            <a:off x="508482" y="5135818"/>
            <a:ext cx="5910161" cy="2954655"/>
          </a:xfrm>
          <a:prstGeom prst="rect">
            <a:avLst/>
          </a:prstGeom>
          <a:solidFill>
            <a:srgbClr val="FDD1CB"/>
          </a:solidFill>
          <a:ln w="57150">
            <a:noFill/>
          </a:ln>
        </p:spPr>
        <p:txBody>
          <a:bodyPr wrap="square">
            <a:spAutoFit/>
          </a:bodyPr>
          <a:lstStyle/>
          <a:p>
            <a:r>
              <a:rPr lang="fr-FR" sz="2400" dirty="0">
                <a:latin typeface="+mn-lt"/>
              </a:rPr>
              <a:t>Fonctions exécutives + enfants + anxiété = recommandations d’évaluation développementale + relations </a:t>
            </a:r>
            <a:r>
              <a:rPr lang="fr-FR" sz="2400" dirty="0" smtClean="0">
                <a:latin typeface="+mn-lt"/>
              </a:rPr>
              <a:t>parentales</a:t>
            </a:r>
          </a:p>
          <a:p>
            <a:endParaRPr lang="fr-FR" sz="2400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Zebdi, </a:t>
            </a:r>
            <a:r>
              <a:rPr lang="en-US" sz="2000" dirty="0">
                <a:latin typeface="+mn-lt"/>
              </a:rPr>
              <a:t>R.; Goyet, L.; Pinabiaux, C.; Guellaï, B., (2016), Psychological disorders and ecological factors affect the development of executive functions: Some perspectives, </a:t>
            </a:r>
            <a:r>
              <a:rPr lang="en-US" sz="2000" b="1" dirty="0">
                <a:latin typeface="+mn-lt"/>
              </a:rPr>
              <a:t>Frontiers in Psychiatry,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7:7;195</a:t>
            </a:r>
            <a:r>
              <a:rPr lang="en-US" sz="2000" dirty="0">
                <a:latin typeface="+mn-lt"/>
              </a:rPr>
              <a:t>.</a:t>
            </a:r>
            <a:endParaRPr lang="fr-FR" sz="2000" dirty="0">
              <a:latin typeface="+mn-lt"/>
            </a:endParaRPr>
          </a:p>
          <a:p>
            <a:endParaRPr lang="fr-FR" sz="1000" dirty="0">
              <a:latin typeface="+mn-lt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xmlns="" id="{7106D560-B4DB-4B8E-B8EB-F328F0DF6D98}"/>
              </a:ext>
            </a:extLst>
          </p:cNvPr>
          <p:cNvSpPr txBox="1">
            <a:spLocks/>
          </p:cNvSpPr>
          <p:nvPr/>
        </p:nvSpPr>
        <p:spPr>
          <a:xfrm>
            <a:off x="330743" y="1506157"/>
            <a:ext cx="4958136" cy="255774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43848" indent="-243848" algn="l" defTabSz="975390" rtl="0" eaLnBrk="1" latinLnBrk="0" hangingPunct="1">
              <a:lnSpc>
                <a:spcPct val="90000"/>
              </a:lnSpc>
              <a:spcBef>
                <a:spcPts val="1067"/>
              </a:spcBef>
              <a:buFont typeface="Arial" panose="020B0604020202020204" pitchFamily="34" charset="0"/>
              <a:buChar char="•"/>
              <a:defRPr sz="29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4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38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6933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9462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232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70019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714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45410" indent="-243848" algn="l" defTabSz="975390" rtl="0" eaLnBrk="1" latinLnBrk="0" hangingPunct="1">
              <a:lnSpc>
                <a:spcPct val="90000"/>
              </a:lnSpc>
              <a:spcBef>
                <a:spcPts val="533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r-FR" sz="4600" dirty="0">
                <a:cs typeface="Arial" panose="020B0604020202020204" pitchFamily="34" charset="0"/>
              </a:rPr>
              <a:t>Populations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r-FR" sz="3100" dirty="0">
                <a:cs typeface="Arial" panose="020B0604020202020204" pitchFamily="34" charset="0"/>
              </a:rPr>
              <a:t>Cliniques et non cliniques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r-FR" sz="3100" dirty="0">
                <a:cs typeface="Arial" panose="020B0604020202020204" pitchFamily="34" charset="0"/>
              </a:rPr>
              <a:t>Enfants,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r-FR" sz="3100" dirty="0">
                <a:cs typeface="Arial" panose="020B0604020202020204" pitchFamily="34" charset="0"/>
              </a:rPr>
              <a:t>Jeunes adultes,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fr-FR" sz="3100" dirty="0">
                <a:cs typeface="Arial" panose="020B0604020202020204" pitchFamily="34" charset="0"/>
              </a:rPr>
              <a:t>Étudiants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fr-FR" sz="3100" dirty="0">
                <a:cs typeface="Arial" panose="020B0604020202020204" pitchFamily="34" charset="0"/>
              </a:rPr>
              <a:t>Parents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sz="3200" dirty="0">
              <a:cs typeface="Arial" panose="020B0604020202020204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sz="3200" dirty="0">
              <a:cs typeface="Arial" panose="020B0604020202020204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sz="3200" dirty="0">
              <a:cs typeface="Arial" panose="020B0604020202020204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sz="3200" dirty="0">
              <a:cs typeface="Arial" panose="020B0604020202020204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r-FR" sz="3200" dirty="0">
              <a:cs typeface="Arial" panose="020B0604020202020204" pitchFamily="34" charset="0"/>
            </a:endParaRPr>
          </a:p>
          <a:p>
            <a:pPr marL="0" indent="0" algn="just" fontAlgn="auto">
              <a:spcAft>
                <a:spcPts val="0"/>
              </a:spcAft>
              <a:buNone/>
            </a:pPr>
            <a:endParaRPr lang="fr-FR" sz="3200" dirty="0">
              <a:cs typeface="Arial" panose="020B060402020202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B5F63F1-EB9F-4A72-8727-5ECA5E61FB89}"/>
              </a:ext>
            </a:extLst>
          </p:cNvPr>
          <p:cNvSpPr txBox="1"/>
          <p:nvPr/>
        </p:nvSpPr>
        <p:spPr>
          <a:xfrm>
            <a:off x="2494322" y="4275506"/>
            <a:ext cx="3787319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+mn-lt"/>
              </a:rPr>
              <a:t>Réalisations phares</a:t>
            </a: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92766" y="108473"/>
            <a:ext cx="11216640" cy="11239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2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Santé psychique tout au long de la vie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282918" y="125895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4" name="Shape 143"/>
          <p:cNvSpPr>
            <a:spLocks/>
          </p:cNvSpPr>
          <p:nvPr/>
        </p:nvSpPr>
        <p:spPr bwMode="auto">
          <a:xfrm>
            <a:off x="7234518" y="7911966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939" y="8566005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820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1D6C8D8E-4835-4E55-8D16-39A9E7992064}"/>
              </a:ext>
            </a:extLst>
          </p:cNvPr>
          <p:cNvSpPr txBox="1"/>
          <p:nvPr/>
        </p:nvSpPr>
        <p:spPr>
          <a:xfrm>
            <a:off x="574164" y="1562693"/>
            <a:ext cx="4518211" cy="310854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Populations</a:t>
            </a:r>
          </a:p>
          <a:p>
            <a:r>
              <a:rPr lang="fr-FR" sz="2800" u="sng" dirty="0">
                <a:latin typeface="+mn-lt"/>
              </a:rPr>
              <a:t>Cliniques</a:t>
            </a:r>
            <a:r>
              <a:rPr lang="fr-FR" dirty="0">
                <a:latin typeface="+mn-lt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+mn-lt"/>
              </a:rPr>
              <a:t>(T bipolaires, schizophréniques, anxieux, dépressifs, addictifs, </a:t>
            </a:r>
            <a:r>
              <a:rPr lang="fr-FR" sz="2400" dirty="0" smtClean="0">
                <a:solidFill>
                  <a:schemeClr val="tx1"/>
                </a:solidFill>
                <a:latin typeface="+mn-lt"/>
              </a:rPr>
              <a:t>TDAH, intellectuels</a:t>
            </a:r>
            <a:r>
              <a:rPr lang="fr-FR" sz="24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r>
              <a:rPr lang="fr-FR" sz="2800" u="sng" dirty="0">
                <a:latin typeface="+mn-lt"/>
              </a:rPr>
              <a:t>Non cliniques</a:t>
            </a:r>
            <a:r>
              <a:rPr lang="fr-FR" sz="2800" dirty="0">
                <a:latin typeface="+mn-lt"/>
              </a:rPr>
              <a:t>  </a:t>
            </a:r>
            <a:r>
              <a:rPr lang="fr-FR" sz="2400" dirty="0">
                <a:latin typeface="+mn-lt"/>
              </a:rPr>
              <a:t>(proches de patients, étudiants…)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215345-CC0C-4043-A145-4225B6B29C05}"/>
              </a:ext>
            </a:extLst>
          </p:cNvPr>
          <p:cNvSpPr txBox="1"/>
          <p:nvPr/>
        </p:nvSpPr>
        <p:spPr>
          <a:xfrm>
            <a:off x="7235482" y="1185021"/>
            <a:ext cx="5486400" cy="2985433"/>
          </a:xfrm>
          <a:prstGeom prst="rect">
            <a:avLst/>
          </a:prstGeom>
          <a:solidFill>
            <a:schemeClr val="bg1">
              <a:lumMod val="85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Objectifs</a:t>
            </a:r>
          </a:p>
          <a:p>
            <a:r>
              <a:rPr lang="fr-FR" sz="3200" u="sng" dirty="0">
                <a:latin typeface="+mn-lt"/>
              </a:rPr>
              <a:t>Évaluation</a:t>
            </a:r>
            <a:r>
              <a:rPr lang="fr-FR" sz="3200" dirty="0">
                <a:latin typeface="+mn-lt"/>
              </a:rPr>
              <a:t> </a:t>
            </a:r>
          </a:p>
          <a:p>
            <a:r>
              <a:rPr lang="fr-FR" sz="2400" dirty="0">
                <a:solidFill>
                  <a:schemeClr val="tx1"/>
                </a:solidFill>
                <a:latin typeface="+mn-lt"/>
              </a:rPr>
              <a:t>Des thérapies, </a:t>
            </a:r>
          </a:p>
          <a:p>
            <a:r>
              <a:rPr lang="fr-FR" sz="2400" dirty="0" smtClean="0">
                <a:solidFill>
                  <a:schemeClr val="tx1"/>
                </a:solidFill>
                <a:latin typeface="+mn-lt"/>
              </a:rPr>
              <a:t>Des facteurs de vulnérabilité / protection (</a:t>
            </a:r>
            <a:r>
              <a:rPr lang="fr-FR" sz="2400" dirty="0">
                <a:solidFill>
                  <a:schemeClr val="tx1"/>
                </a:solidFill>
                <a:latin typeface="+mn-lt"/>
              </a:rPr>
              <a:t>personnalité, fonctionnement </a:t>
            </a:r>
            <a:r>
              <a:rPr lang="fr-FR" sz="2400" dirty="0" smtClean="0">
                <a:solidFill>
                  <a:schemeClr val="tx1"/>
                </a:solidFill>
                <a:latin typeface="+mn-lt"/>
              </a:rPr>
              <a:t>intellectuel, perception par le sujet)</a:t>
            </a:r>
          </a:p>
          <a:p>
            <a:r>
              <a:rPr lang="fr-FR" sz="2400" dirty="0" smtClean="0">
                <a:latin typeface="+mn-lt"/>
              </a:rPr>
              <a:t>Echelles </a:t>
            </a:r>
            <a:r>
              <a:rPr lang="fr-FR" sz="2400" dirty="0">
                <a:latin typeface="+mn-lt"/>
              </a:rPr>
              <a:t>(SCL90, ASR)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E2CE56FD-DF06-4E1B-BB81-AD693F2250C1}"/>
              </a:ext>
            </a:extLst>
          </p:cNvPr>
          <p:cNvSpPr txBox="1"/>
          <p:nvPr/>
        </p:nvSpPr>
        <p:spPr>
          <a:xfrm>
            <a:off x="4567611" y="4350487"/>
            <a:ext cx="4237057" cy="646331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Réalisations phares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BBBF6D6-E26F-4E6B-A950-F484A87F6F8D}"/>
              </a:ext>
            </a:extLst>
          </p:cNvPr>
          <p:cNvSpPr txBox="1"/>
          <p:nvPr/>
        </p:nvSpPr>
        <p:spPr>
          <a:xfrm>
            <a:off x="6793620" y="5140799"/>
            <a:ext cx="5486400" cy="3539430"/>
          </a:xfrm>
          <a:prstGeom prst="rect">
            <a:avLst/>
          </a:prstGeom>
          <a:solidFill>
            <a:srgbClr val="FDD1CB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+mn-lt"/>
              </a:rPr>
              <a:t>Évaluer effets psycho sociaux des Club house +</a:t>
            </a:r>
          </a:p>
          <a:p>
            <a:r>
              <a:rPr lang="fr-FR" sz="2400" dirty="0">
                <a:latin typeface="+mn-lt"/>
              </a:rPr>
              <a:t>Revue systématique =</a:t>
            </a:r>
          </a:p>
          <a:p>
            <a:r>
              <a:rPr lang="fr-FR" sz="2400" dirty="0">
                <a:latin typeface="+mn-lt"/>
              </a:rPr>
              <a:t>effets positifs modérés, niveau de preuve faible</a:t>
            </a:r>
          </a:p>
          <a:p>
            <a:endParaRPr lang="fr-FR" sz="2400" dirty="0">
              <a:latin typeface="+mn-lt"/>
            </a:endParaRPr>
          </a:p>
          <a:p>
            <a:r>
              <a:rPr lang="en-US" sz="2000" dirty="0">
                <a:latin typeface="+mn-lt"/>
              </a:rPr>
              <a:t>Battin, </a:t>
            </a:r>
            <a:r>
              <a:rPr lang="en-US" sz="2000" dirty="0" smtClean="0">
                <a:latin typeface="+mn-lt"/>
              </a:rPr>
              <a:t>C., </a:t>
            </a:r>
            <a:r>
              <a:rPr lang="en-US" sz="2000" b="1" dirty="0">
                <a:latin typeface="+mn-lt"/>
              </a:rPr>
              <a:t>Bouvet, C</a:t>
            </a:r>
            <a:r>
              <a:rPr lang="en-US" sz="2000" dirty="0">
                <a:latin typeface="+mn-lt"/>
              </a:rPr>
              <a:t>., Hattala, C., (2016) A Systematic Review of the Efficacy of the Clubhouse Model,</a:t>
            </a:r>
            <a:r>
              <a:rPr lang="en-US" sz="2000" b="1" dirty="0">
                <a:latin typeface="+mn-lt"/>
              </a:rPr>
              <a:t> Psychiatric Rehabilitation Journal</a:t>
            </a:r>
            <a:r>
              <a:rPr lang="en-US" sz="2000" dirty="0">
                <a:latin typeface="+mn-lt"/>
              </a:rPr>
              <a:t>, Vol 39(4), Dec 2016, 305-312. </a:t>
            </a:r>
            <a:endParaRPr lang="fr-FR" sz="2000" dirty="0">
              <a:latin typeface="+mn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39BCBBB-2F58-4DD6-8FF0-E1EB22A77379}"/>
              </a:ext>
            </a:extLst>
          </p:cNvPr>
          <p:cNvSpPr txBox="1"/>
          <p:nvPr/>
        </p:nvSpPr>
        <p:spPr>
          <a:xfrm>
            <a:off x="574164" y="5140799"/>
            <a:ext cx="5908706" cy="2800767"/>
          </a:xfrm>
          <a:prstGeom prst="rect">
            <a:avLst/>
          </a:prstGeom>
          <a:solidFill>
            <a:srgbClr val="FDD1CB"/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438 étudiants + prédicteurs du stress = </a:t>
            </a:r>
            <a:r>
              <a:rPr lang="fr-FR" sz="2400" dirty="0">
                <a:latin typeface="+mn-lt"/>
              </a:rPr>
              <a:t>satisfaction de vie (-), estime de soi (-), optimisme (-), efficacité personnelle (-), détresse psychologique (+)</a:t>
            </a:r>
            <a:endParaRPr lang="en-US" sz="2400" dirty="0">
              <a:latin typeface="+mn-lt"/>
            </a:endParaRPr>
          </a:p>
          <a:p>
            <a:endParaRPr lang="en-US" sz="2000" dirty="0">
              <a:latin typeface="+mn-lt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Saleh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, D.,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Camart, N.,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&amp;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Romo, 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 (2017). Predictors of stress in college students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lang="nl-NL" sz="2000" dirty="0">
                <a:latin typeface="+mn-lt"/>
              </a:rPr>
              <a:t> </a:t>
            </a:r>
            <a:r>
              <a:rPr lang="nl-NL" sz="2000" dirty="0" smtClean="0">
                <a:latin typeface="+mn-lt"/>
              </a:rPr>
              <a:t>Jan </a:t>
            </a:r>
            <a:r>
              <a:rPr lang="nl-NL" sz="2000" dirty="0">
                <a:latin typeface="+mn-lt"/>
              </a:rPr>
              <a:t>25;8:19. </a:t>
            </a:r>
            <a:r>
              <a:rPr lang="en-US" sz="2000" b="1" i="1" dirty="0" smtClean="0">
                <a:solidFill>
                  <a:schemeClr val="tx1"/>
                </a:solidFill>
                <a:latin typeface="+mn-lt"/>
              </a:rPr>
              <a:t>Frontiers </a:t>
            </a:r>
            <a:r>
              <a:rPr lang="en-US" sz="2000" b="1" i="1" dirty="0">
                <a:solidFill>
                  <a:schemeClr val="tx1"/>
                </a:solidFill>
                <a:latin typeface="+mn-lt"/>
              </a:rPr>
              <a:t>in Psychology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,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 8.</a:t>
            </a:r>
            <a:endParaRPr lang="fr-FR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Flèche : trois pointes 11">
            <a:extLst>
              <a:ext uri="{FF2B5EF4-FFF2-40B4-BE49-F238E27FC236}">
                <a16:creationId xmlns:a16="http://schemas.microsoft.com/office/drawing/2014/main" xmlns="" id="{F8658F17-1545-4983-97B9-774ADD3E4749}"/>
              </a:ext>
            </a:extLst>
          </p:cNvPr>
          <p:cNvSpPr/>
          <p:nvPr/>
        </p:nvSpPr>
        <p:spPr>
          <a:xfrm>
            <a:off x="5400129" y="1335565"/>
            <a:ext cx="1527599" cy="1268492"/>
          </a:xfrm>
          <a:prstGeom prst="leftRightUpArrow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3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Processus psychopathologiques et processus psychothérapeutiques</a:t>
            </a:r>
          </a:p>
        </p:txBody>
      </p:sp>
      <p:cxnSp>
        <p:nvCxnSpPr>
          <p:cNvPr id="13" name="Connecteur droit 12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5" name="Shape 143"/>
          <p:cNvSpPr>
            <a:spLocks/>
          </p:cNvSpPr>
          <p:nvPr/>
        </p:nvSpPr>
        <p:spPr bwMode="auto">
          <a:xfrm>
            <a:off x="7234518" y="7925218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5939" y="8566005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249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Analyse SWOT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32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322646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4698" y="1627428"/>
            <a:ext cx="2108736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FORCES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3575" y="1613647"/>
            <a:ext cx="423765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Amélioration nette ACL (N et Quartiles)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Organisation de colloques, symposiums, formations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Réseaux nationaux et internationaux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Ancrage dans champ social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Co-tutelles de thèses (4) 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Diversité des expertises dans l’équipe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Création poste MCF </a:t>
            </a:r>
            <a:r>
              <a:rPr lang="fr-FR" sz="20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(Janv</a:t>
            </a: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. 19)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62052" y="5614226"/>
            <a:ext cx="1895826" cy="42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D8232A"/>
                </a:solidFill>
              </a:rPr>
              <a:t>MENACES</a:t>
            </a:r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0023791" y="1672931"/>
            <a:ext cx="0" cy="1390650"/>
          </a:xfrm>
          <a:prstGeom prst="line">
            <a:avLst/>
          </a:prstGeom>
          <a:ln w="76200">
            <a:solidFill>
              <a:srgbClr val="D82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825708" y="1672931"/>
            <a:ext cx="2389962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D8232A"/>
                </a:solidFill>
              </a:rPr>
              <a:t>FAIBLESSES</a:t>
            </a: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10184973" y="5614226"/>
            <a:ext cx="0" cy="1390650"/>
          </a:xfrm>
          <a:prstGeom prst="line">
            <a:avLst/>
          </a:prstGeom>
          <a:ln w="76200">
            <a:solidFill>
              <a:srgbClr val="D82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568504" y="5512613"/>
            <a:ext cx="33954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3238" indent="-306388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fr-FR" sz="2000" dirty="0">
                <a:latin typeface="+mn-lt"/>
              </a:rPr>
              <a:t>Manque moyens : financiers, </a:t>
            </a:r>
            <a:r>
              <a:rPr lang="fr-FR" sz="2000" dirty="0" smtClean="0">
                <a:latin typeface="+mn-lt"/>
              </a:rPr>
              <a:t>en </a:t>
            </a:r>
            <a:r>
              <a:rPr lang="fr-FR" sz="2000" dirty="0">
                <a:latin typeface="+mn-lt"/>
              </a:rPr>
              <a:t>personnel recherche et administratif</a:t>
            </a:r>
          </a:p>
          <a:p>
            <a:pPr marL="503238" indent="-306388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fr-FR" sz="2000" dirty="0">
                <a:latin typeface="+mn-lt"/>
              </a:rPr>
              <a:t>Manque de temps : nombreuses responsabilités collectives des membres, charges péda et administratives </a:t>
            </a:r>
            <a:endParaRPr lang="fr-FR" sz="2000" dirty="0" smtClean="0">
              <a:latin typeface="+mn-lt"/>
            </a:endParaRPr>
          </a:p>
          <a:p>
            <a:pPr marL="196850">
              <a:lnSpc>
                <a:spcPct val="90000"/>
              </a:lnSpc>
              <a:tabLst>
                <a:tab pos="393700" algn="l"/>
              </a:tabLst>
            </a:pPr>
            <a:r>
              <a:rPr lang="fr-FR" sz="2000" dirty="0">
                <a:latin typeface="+mn-lt"/>
              </a:rPr>
              <a:t> </a:t>
            </a:r>
            <a:r>
              <a:rPr lang="fr-FR" sz="2000" dirty="0" smtClean="0">
                <a:latin typeface="+mn-lt"/>
              </a:rPr>
              <a:t>    (</a:t>
            </a:r>
            <a:r>
              <a:rPr lang="fr-FR" sz="2000" dirty="0">
                <a:latin typeface="+mn-lt"/>
              </a:rPr>
              <a:t>L et M très attractifs)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498289" y="5782640"/>
            <a:ext cx="3394710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OPPORTUNITES</a:t>
            </a:r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2402650" y="5852964"/>
            <a:ext cx="0" cy="139065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402650" y="5790015"/>
            <a:ext cx="33947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3238" lvl="0" indent="-306388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fr-FR" sz="2000" dirty="0">
                <a:latin typeface="+mn-lt"/>
              </a:rPr>
              <a:t>Idem celles de l’EA,	</a:t>
            </a:r>
          </a:p>
          <a:p>
            <a:pPr marL="196850" lvl="0">
              <a:tabLst>
                <a:tab pos="393700" algn="l"/>
              </a:tabLst>
            </a:pPr>
            <a:endParaRPr lang="fr-FR" sz="2000" dirty="0">
              <a:latin typeface="+mn-lt"/>
            </a:endParaRPr>
          </a:p>
          <a:p>
            <a:pPr marL="196850" lvl="0" algn="ctr">
              <a:tabLst>
                <a:tab pos="393700" algn="l"/>
              </a:tabLst>
            </a:pPr>
            <a:r>
              <a:rPr lang="fr-FR" sz="2000" dirty="0">
                <a:latin typeface="+mn-lt"/>
              </a:rPr>
              <a:t>+</a:t>
            </a:r>
          </a:p>
          <a:p>
            <a:pPr marL="503238" lvl="0" indent="-306388">
              <a:buFont typeface="Arial" panose="020B0604020202020204" pitchFamily="34" charset="0"/>
              <a:buChar char="•"/>
              <a:tabLst>
                <a:tab pos="393700" algn="l"/>
              </a:tabLst>
            </a:pPr>
            <a:endParaRPr lang="fr-FR" sz="2000" dirty="0">
              <a:latin typeface="+mn-lt"/>
            </a:endParaRPr>
          </a:p>
          <a:p>
            <a:pPr marL="503238" lvl="0" indent="-306388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fr-FR" sz="2000" dirty="0">
                <a:latin typeface="+mn-lt"/>
              </a:rPr>
              <a:t>Formations suivies par l’équipe (stats, qualitatif - API, </a:t>
            </a:r>
            <a:r>
              <a:rPr lang="fr-FR" sz="2000" dirty="0" smtClean="0">
                <a:latin typeface="+mn-lt"/>
              </a:rPr>
              <a:t>Iramuteq, Nvivo etc.) </a:t>
            </a:r>
            <a:r>
              <a:rPr lang="fr-FR" sz="2000" dirty="0">
                <a:latin typeface="+mn-lt"/>
              </a:rPr>
              <a:t>et à venir.</a:t>
            </a:r>
            <a:r>
              <a:rPr lang="fr-FR" sz="2000" b="1" dirty="0">
                <a:latin typeface="+mn-lt"/>
              </a:rPr>
              <a:t>	</a:t>
            </a: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2389962" y="1677890"/>
            <a:ext cx="0" cy="139065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912D661A-A0E7-4CEC-A305-2107AF4744EB}"/>
              </a:ext>
            </a:extLst>
          </p:cNvPr>
          <p:cNvSpPr txBox="1"/>
          <p:nvPr/>
        </p:nvSpPr>
        <p:spPr>
          <a:xfrm>
            <a:off x="6322215" y="1642543"/>
            <a:ext cx="3484895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Réseau externe de compétences à développer + (ex : statistiques, méthodes qualitatives…)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Répondre aux appels à projet  ANR et internationaux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Tenir à jour site internet 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Améliorer nos séminaires 	doctoraux (en cours)</a:t>
            </a:r>
          </a:p>
        </p:txBody>
      </p:sp>
      <p:sp>
        <p:nvSpPr>
          <p:cNvPr id="23" name="Signe Plus 22">
            <a:extLst>
              <a:ext uri="{FF2B5EF4-FFF2-40B4-BE49-F238E27FC236}">
                <a16:creationId xmlns:a16="http://schemas.microsoft.com/office/drawing/2014/main" xmlns="" id="{6280CFD5-9A9F-4200-8D9F-509C866AF890}"/>
              </a:ext>
            </a:extLst>
          </p:cNvPr>
          <p:cNvSpPr/>
          <p:nvPr/>
        </p:nvSpPr>
        <p:spPr>
          <a:xfrm>
            <a:off x="4020755" y="1203407"/>
            <a:ext cx="480191" cy="454931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Signe Moins 23">
            <a:extLst>
              <a:ext uri="{FF2B5EF4-FFF2-40B4-BE49-F238E27FC236}">
                <a16:creationId xmlns:a16="http://schemas.microsoft.com/office/drawing/2014/main" xmlns="" id="{517E1107-516C-4D1A-B100-0EAA51D65EAA}"/>
              </a:ext>
            </a:extLst>
          </p:cNvPr>
          <p:cNvSpPr/>
          <p:nvPr/>
        </p:nvSpPr>
        <p:spPr>
          <a:xfrm>
            <a:off x="7915917" y="1147717"/>
            <a:ext cx="461593" cy="554637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4F21AE26-1928-4F85-98BA-4C6E5A76FB72}"/>
              </a:ext>
            </a:extLst>
          </p:cNvPr>
          <p:cNvSpPr txBox="1"/>
          <p:nvPr/>
        </p:nvSpPr>
        <p:spPr>
          <a:xfrm rot="18424638">
            <a:off x="484543" y="3383010"/>
            <a:ext cx="1143262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sz="2400" dirty="0"/>
              <a:t>Interne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94BA9015-9B9A-4174-BB28-A40A468A3907}"/>
              </a:ext>
            </a:extLst>
          </p:cNvPr>
          <p:cNvSpPr txBox="1"/>
          <p:nvPr/>
        </p:nvSpPr>
        <p:spPr>
          <a:xfrm rot="18299908">
            <a:off x="486940" y="6952345"/>
            <a:ext cx="124585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/>
              <a:t>Externe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EDB51C55-56F7-4388-A817-EDCBFEB40507}"/>
              </a:ext>
            </a:extLst>
          </p:cNvPr>
          <p:cNvCxnSpPr>
            <a:stCxn id="2" idx="2"/>
          </p:cNvCxnSpPr>
          <p:nvPr/>
        </p:nvCxnSpPr>
        <p:spPr>
          <a:xfrm>
            <a:off x="6303617" y="1219201"/>
            <a:ext cx="18598" cy="732011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xmlns="" id="{57244A59-6140-4710-A36F-A8296A31DCF5}"/>
              </a:ext>
            </a:extLst>
          </p:cNvPr>
          <p:cNvCxnSpPr>
            <a:cxnSpLocks/>
          </p:cNvCxnSpPr>
          <p:nvPr/>
        </p:nvCxnSpPr>
        <p:spPr>
          <a:xfrm>
            <a:off x="361335" y="5388078"/>
            <a:ext cx="11688097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69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06" y="-679269"/>
            <a:ext cx="12366080" cy="6689228"/>
          </a:xfrm>
          <a:prstGeom prst="rect">
            <a:avLst/>
          </a:prstGeom>
        </p:spPr>
      </p:pic>
      <p:sp>
        <p:nvSpPr>
          <p:cNvPr id="15362" name="Shape 143"/>
          <p:cNvSpPr>
            <a:spLocks/>
          </p:cNvSpPr>
          <p:nvPr/>
        </p:nvSpPr>
        <p:spPr bwMode="auto">
          <a:xfrm>
            <a:off x="-2399532" y="-679269"/>
            <a:ext cx="15534961" cy="10755583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5366" name="Imag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9475" y="8139113"/>
            <a:ext cx="30527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hape 143"/>
          <p:cNvSpPr>
            <a:spLocks/>
          </p:cNvSpPr>
          <p:nvPr/>
        </p:nvSpPr>
        <p:spPr bwMode="auto">
          <a:xfrm>
            <a:off x="-2308092" y="-190432"/>
            <a:ext cx="15534961" cy="10755583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5364" name="Shape 136"/>
          <p:cNvSpPr>
            <a:spLocks noChangeArrowheads="1"/>
          </p:cNvSpPr>
          <p:nvPr/>
        </p:nvSpPr>
        <p:spPr bwMode="auto">
          <a:xfrm>
            <a:off x="6401054" y="3757249"/>
            <a:ext cx="6139289" cy="262636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50800" tIns="50800" rIns="50800" bIns="50800" anchor="ctr">
            <a:spAutoFit/>
          </a:bodyPr>
          <a:lstStyle/>
          <a:p>
            <a:pPr hangingPunct="0"/>
            <a:r>
              <a:rPr lang="fr-FR" sz="5400" b="1" dirty="0">
                <a:solidFill>
                  <a:srgbClr val="C00000"/>
                </a:solidFill>
                <a:sym typeface="Averta"/>
              </a:rPr>
              <a:t>A2P</a:t>
            </a:r>
          </a:p>
          <a:p>
            <a:pPr hangingPunct="0"/>
            <a:endParaRPr lang="fr-FR" sz="5400" b="1" dirty="0">
              <a:solidFill>
                <a:srgbClr val="C00000"/>
              </a:solidFill>
              <a:sym typeface="Averta"/>
            </a:endParaRPr>
          </a:p>
          <a:p>
            <a:pPr hangingPunct="0"/>
            <a:r>
              <a:rPr lang="fr-FR" sz="2800" b="1" dirty="0">
                <a:solidFill>
                  <a:srgbClr val="C00000"/>
                </a:solidFill>
                <a:sym typeface="Averta"/>
              </a:rPr>
              <a:t>Approche en Psychopathologie Psychanalytique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682" y="8139113"/>
            <a:ext cx="980222" cy="10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394175" y="2547780"/>
            <a:ext cx="5411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1"/>
                </a:solidFill>
                <a:latin typeface="Freestyle Script" panose="030804020302050B0404" pitchFamily="66" charset="0"/>
              </a:rPr>
              <a:t>Créativité</a:t>
            </a:r>
          </a:p>
        </p:txBody>
      </p:sp>
      <p:cxnSp>
        <p:nvCxnSpPr>
          <p:cNvPr id="3" name="Connecteur droit 2"/>
          <p:cNvCxnSpPr/>
          <p:nvPr/>
        </p:nvCxnSpPr>
        <p:spPr>
          <a:xfrm flipV="1">
            <a:off x="2704011" y="-190431"/>
            <a:ext cx="10431418" cy="5480888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3" name="Shape 145"/>
          <p:cNvSpPr>
            <a:spLocks/>
          </p:cNvSpPr>
          <p:nvPr/>
        </p:nvSpPr>
        <p:spPr bwMode="auto">
          <a:xfrm>
            <a:off x="-47806" y="4913676"/>
            <a:ext cx="12792710" cy="490984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3" name="Imag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972" y="8510313"/>
            <a:ext cx="2102001" cy="45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225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Historique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34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1198810" y="2933075"/>
            <a:ext cx="3090" cy="5678081"/>
          </a:xfrm>
          <a:prstGeom prst="line">
            <a:avLst/>
          </a:prstGeom>
          <a:ln w="38100">
            <a:solidFill>
              <a:srgbClr val="D82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141457" y="2818369"/>
            <a:ext cx="114706" cy="114706"/>
          </a:xfrm>
          <a:prstGeom prst="ellipse">
            <a:avLst/>
          </a:prstGeom>
          <a:solidFill>
            <a:schemeClr val="bg1"/>
          </a:solidFill>
          <a:ln w="38100">
            <a:solidFill>
              <a:srgbClr val="D82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Ellipse 14"/>
          <p:cNvSpPr/>
          <p:nvPr/>
        </p:nvSpPr>
        <p:spPr>
          <a:xfrm>
            <a:off x="1103646" y="3584689"/>
            <a:ext cx="184737" cy="184737"/>
          </a:xfrm>
          <a:prstGeom prst="ellipse">
            <a:avLst/>
          </a:prstGeom>
          <a:solidFill>
            <a:schemeClr val="bg1"/>
          </a:solidFill>
          <a:ln w="38100">
            <a:solidFill>
              <a:srgbClr val="D82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993741" y="5203995"/>
            <a:ext cx="396000" cy="396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D82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141458" y="1845402"/>
            <a:ext cx="9043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2800" dirty="0">
                <a:solidFill>
                  <a:srgbClr val="C00000"/>
                </a:solidFill>
                <a:latin typeface="+mn-lt"/>
              </a:rPr>
              <a:t>Le référentiel psychanalytique</a:t>
            </a:r>
          </a:p>
        </p:txBody>
      </p:sp>
      <p:sp>
        <p:nvSpPr>
          <p:cNvPr id="22" name="Pentagone 21"/>
          <p:cNvSpPr/>
          <p:nvPr/>
        </p:nvSpPr>
        <p:spPr>
          <a:xfrm>
            <a:off x="1196014" y="1237913"/>
            <a:ext cx="9043517" cy="579310"/>
          </a:xfrm>
          <a:prstGeom prst="homePlat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800" dirty="0"/>
              <a:t>Fil conducteur épistémologique, théorique et thématique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55224" y="5050107"/>
            <a:ext cx="8973019" cy="37087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2000" b="1" dirty="0">
                <a:solidFill>
                  <a:srgbClr val="000000"/>
                </a:solidFill>
                <a:latin typeface="+mn-lt"/>
              </a:rPr>
              <a:t>2013 –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fr-FR" sz="2000" b="1" dirty="0">
                <a:solidFill>
                  <a:srgbClr val="000000"/>
                </a:solidFill>
                <a:latin typeface="+mn-lt"/>
              </a:rPr>
              <a:t>pproche en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P</a:t>
            </a:r>
            <a:r>
              <a:rPr lang="fr-FR" sz="2000" b="1" dirty="0">
                <a:solidFill>
                  <a:srgbClr val="000000"/>
                </a:solidFill>
                <a:latin typeface="+mn-lt"/>
              </a:rPr>
              <a:t>sychopathologie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P</a:t>
            </a:r>
            <a:r>
              <a:rPr lang="fr-FR" sz="2000" b="1" dirty="0">
                <a:solidFill>
                  <a:srgbClr val="000000"/>
                </a:solidFill>
                <a:latin typeface="+mn-lt"/>
              </a:rPr>
              <a:t>sychanalytique de l’EA 4430 CLIPSYD</a:t>
            </a:r>
          </a:p>
          <a:p>
            <a:endParaRPr lang="fr-FR" sz="1100" b="1" dirty="0">
              <a:latin typeface="+mn-lt"/>
            </a:endParaRPr>
          </a:p>
          <a:p>
            <a:r>
              <a:rPr lang="fr-FR" altLang="fr-FR" sz="2000" b="1" dirty="0">
                <a:latin typeface="+mn-lt"/>
              </a:rPr>
              <a:t>Thématiques : </a:t>
            </a:r>
          </a:p>
          <a:p>
            <a:r>
              <a:rPr lang="fr-FR" altLang="fr-FR" sz="2000" dirty="0">
                <a:latin typeface="+mn-lt"/>
              </a:rPr>
              <a:t>- Clinique du corps</a:t>
            </a:r>
          </a:p>
          <a:p>
            <a:r>
              <a:rPr lang="fr-FR" altLang="fr-FR" sz="2000" dirty="0">
                <a:latin typeface="+mn-lt"/>
              </a:rPr>
              <a:t>- Clinique du lien et de la parentalité</a:t>
            </a:r>
          </a:p>
          <a:p>
            <a:r>
              <a:rPr lang="fr-FR" altLang="fr-FR" sz="2000" dirty="0">
                <a:latin typeface="+mn-lt"/>
              </a:rPr>
              <a:t>- Processus d’adolescence</a:t>
            </a:r>
          </a:p>
          <a:p>
            <a:r>
              <a:rPr lang="fr-FR" altLang="fr-FR" sz="2000" dirty="0">
                <a:latin typeface="+mn-lt"/>
              </a:rPr>
              <a:t>- Psychanalyse et processus thérapeutiques individuels et groupaux </a:t>
            </a:r>
          </a:p>
          <a:p>
            <a:endParaRPr lang="fr-FR" altLang="fr-FR" sz="2000" dirty="0">
              <a:latin typeface="+mn-lt"/>
            </a:endParaRPr>
          </a:p>
          <a:p>
            <a:r>
              <a:rPr lang="fr-FR" altLang="fr-FR" sz="2000" b="1" dirty="0">
                <a:latin typeface="+mn-lt"/>
              </a:rPr>
              <a:t>Evolutions récentes à la faveur des recrutements : </a:t>
            </a:r>
          </a:p>
          <a:p>
            <a:r>
              <a:rPr lang="fr-FR" altLang="fr-FR" sz="2000" dirty="0">
                <a:latin typeface="+mn-lt"/>
              </a:rPr>
              <a:t>- Clinique transculturelle</a:t>
            </a:r>
          </a:p>
          <a:p>
            <a:r>
              <a:rPr lang="fr-FR" altLang="fr-FR" sz="2000" dirty="0">
                <a:latin typeface="+mn-lt"/>
              </a:rPr>
              <a:t>- Accentuation sur la thématique portant sur le </a:t>
            </a:r>
            <a:r>
              <a:rPr lang="fr-FR" altLang="fr-FR" sz="2000" dirty="0" smtClean="0">
                <a:latin typeface="+mn-lt"/>
              </a:rPr>
              <a:t>groupe, la famille, la fratrie</a:t>
            </a:r>
            <a:endParaRPr lang="fr-FR" altLang="fr-FR" sz="2000" dirty="0">
              <a:latin typeface="+mn-lt"/>
            </a:endParaRPr>
          </a:p>
          <a:p>
            <a:r>
              <a:rPr lang="fr-FR" altLang="fr-FR" sz="2000" dirty="0">
                <a:latin typeface="+mn-lt"/>
              </a:rPr>
              <a:t>- Handicap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655223" y="2646927"/>
            <a:ext cx="11040360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fr-FR" sz="2000" b="1" dirty="0">
                <a:latin typeface="+mn-lt"/>
              </a:rPr>
              <a:t>Octobre 1999 LASI -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L</a:t>
            </a:r>
            <a:r>
              <a:rPr lang="fr-FR" sz="2000" b="1" dirty="0">
                <a:latin typeface="+mn-lt"/>
              </a:rPr>
              <a:t>aboratoire de psychopathologie psychanalytique des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fr-FR" sz="2000" b="1" dirty="0">
                <a:latin typeface="+mn-lt"/>
              </a:rPr>
              <a:t>tteintes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S</a:t>
            </a:r>
            <a:r>
              <a:rPr lang="fr-FR" sz="2000" b="1" dirty="0">
                <a:latin typeface="+mn-lt"/>
              </a:rPr>
              <a:t>omatiques et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I</a:t>
            </a:r>
            <a:r>
              <a:rPr lang="fr-FR" sz="2000" b="1" dirty="0">
                <a:latin typeface="+mn-lt"/>
              </a:rPr>
              <a:t>dentitaires </a:t>
            </a:r>
            <a:endParaRPr lang="fr-FR" sz="20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14338" y="3583177"/>
            <a:ext cx="11040360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fr-FR" sz="2000" b="1" dirty="0">
                <a:latin typeface="+mn-lt"/>
              </a:rPr>
              <a:t>1</a:t>
            </a:r>
            <a:r>
              <a:rPr lang="fr-FR" sz="2000" b="1" baseline="30000" dirty="0">
                <a:latin typeface="+mn-lt"/>
              </a:rPr>
              <a:t>er</a:t>
            </a:r>
            <a:r>
              <a:rPr lang="fr-FR" sz="2000" b="1" dirty="0">
                <a:latin typeface="+mn-lt"/>
              </a:rPr>
              <a:t> Janvier 2001</a:t>
            </a:r>
          </a:p>
          <a:p>
            <a:r>
              <a:rPr lang="fr-FR" sz="2000" b="1" dirty="0">
                <a:latin typeface="+mn-lt"/>
              </a:rPr>
              <a:t>LASI -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L</a:t>
            </a:r>
            <a:r>
              <a:rPr lang="fr-FR" sz="2000" b="1" dirty="0">
                <a:latin typeface="+mn-lt"/>
              </a:rPr>
              <a:t>aboratoire de psychopathologie psychanalytique des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A</a:t>
            </a:r>
            <a:r>
              <a:rPr lang="fr-FR" sz="2000" b="1" dirty="0">
                <a:latin typeface="+mn-lt"/>
              </a:rPr>
              <a:t>tteintes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S</a:t>
            </a:r>
            <a:r>
              <a:rPr lang="fr-FR" sz="2000" b="1" dirty="0">
                <a:latin typeface="+mn-lt"/>
              </a:rPr>
              <a:t>omatiques et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I</a:t>
            </a:r>
            <a:r>
              <a:rPr lang="fr-FR" sz="2000" b="1" dirty="0">
                <a:latin typeface="+mn-lt"/>
              </a:rPr>
              <a:t>dentitaires </a:t>
            </a:r>
          </a:p>
          <a:p>
            <a:r>
              <a:rPr lang="fr-FR" sz="2000" b="1" dirty="0">
                <a:latin typeface="+mn-lt"/>
              </a:rPr>
              <a:t>de l’EA 4430  Corps - Lien - Psyché</a:t>
            </a:r>
            <a:endParaRPr lang="fr-FR" sz="20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8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Présentation d’A2P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35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7700189" y="715618"/>
            <a:ext cx="4554249" cy="4479235"/>
          </a:xfrm>
          <a:prstGeom prst="ellipse">
            <a:avLst/>
          </a:prstGeom>
          <a:solidFill>
            <a:srgbClr val="F1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fr-FR" sz="2400" dirty="0">
              <a:ea typeface="MS PGothic" pitchFamily="34" charset="-128"/>
              <a:cs typeface="Arial" panose="020B0604020202020204" pitchFamily="34" charset="0"/>
              <a:sym typeface="Trebuchet MS" pitchFamily="34" charset="0"/>
            </a:endParaRPr>
          </a:p>
          <a:p>
            <a:pPr algn="ctr"/>
            <a:r>
              <a:rPr lang="fr-FR" altLang="fr-FR" sz="2400" b="1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Gouvernance : </a:t>
            </a:r>
          </a:p>
          <a:p>
            <a:pPr algn="ctr"/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Responsable : F. Pommier </a:t>
            </a:r>
          </a:p>
          <a:p>
            <a:pPr algn="ctr"/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Trésorière : H. Riazuelo</a:t>
            </a:r>
          </a:p>
          <a:p>
            <a:pPr algn="ctr"/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1 délégué des doctorants. </a:t>
            </a:r>
          </a:p>
          <a:p>
            <a:pPr algn="ctr"/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 Réunions mensuelles des titulaires d’</a:t>
            </a:r>
            <a:r>
              <a:rPr lang="fr-FR" altLang="ja-JP" sz="20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A2P avec compte-rendu réalisé par un des ATER.</a:t>
            </a:r>
          </a:p>
          <a:p>
            <a:pPr algn="ctr"/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0" name="Ellipse 29"/>
          <p:cNvSpPr/>
          <p:nvPr/>
        </p:nvSpPr>
        <p:spPr>
          <a:xfrm>
            <a:off x="355536" y="2799573"/>
            <a:ext cx="4911176" cy="4790560"/>
          </a:xfrm>
          <a:prstGeom prst="ellipse">
            <a:avLst/>
          </a:prstGeom>
          <a:solidFill>
            <a:srgbClr val="DC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>
              <a:spcBef>
                <a:spcPts val="1000"/>
              </a:spcBef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 </a:t>
            </a:r>
            <a:r>
              <a:rPr lang="fr-FR" altLang="fr-FR" sz="2000" b="1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Méthodologies </a:t>
            </a:r>
          </a:p>
          <a:p>
            <a:pPr marL="414338" lvl="1" indent="0" defTabSz="914400">
              <a:spcBef>
                <a:spcPts val="500"/>
              </a:spcBef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Qualitatives avec des études de cas en libéral et en institution s</a:t>
            </a: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’</a:t>
            </a:r>
            <a:r>
              <a:rPr lang="fr-FR" altLang="ja-JP" sz="20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appuyant sur le paradigme psychanalytique</a:t>
            </a:r>
          </a:p>
          <a:p>
            <a:pPr marL="414338" defTabSz="914400">
              <a:spcBef>
                <a:spcPts val="500"/>
              </a:spcBef>
            </a:pPr>
            <a:endParaRPr lang="fr-FR" altLang="fr-FR" sz="1000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  <a:sym typeface="Trebuchet MS" pitchFamily="34" charset="0"/>
            </a:endParaRPr>
          </a:p>
          <a:p>
            <a:pPr marL="414338" defTabSz="914400">
              <a:spcBef>
                <a:spcPts val="500"/>
              </a:spcBef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Qualitatives / Quantitatives et pluridisciplinaires</a:t>
            </a:r>
          </a:p>
          <a:p>
            <a:pPr marL="757238" indent="-342900" defTabSz="914400">
              <a:spcBef>
                <a:spcPts val="500"/>
              </a:spcBef>
              <a:buFontTx/>
              <a:buChar char="-"/>
            </a:pPr>
            <a:endParaRPr lang="fr-FR" altLang="ja-JP" sz="2000" dirty="0">
              <a:solidFill>
                <a:schemeClr val="bg2">
                  <a:lumMod val="25000"/>
                </a:schemeClr>
              </a:solidFill>
              <a:ea typeface="MS PGothic" pitchFamily="34" charset="-128"/>
              <a:cs typeface="Arial" panose="020B0604020202020204" pitchFamily="34" charset="0"/>
              <a:sym typeface="Trebuchet MS" pitchFamily="34" charset="0"/>
            </a:endParaRPr>
          </a:p>
          <a:p>
            <a:pPr marL="414338" defTabSz="914400">
              <a:spcBef>
                <a:spcPts val="500"/>
              </a:spcBef>
            </a:pPr>
            <a:r>
              <a:rPr lang="fr-FR" altLang="ja-JP" sz="2000" b="1" dirty="0" smtClean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Articulations </a:t>
            </a:r>
            <a:r>
              <a:rPr lang="fr-FR" altLang="ja-JP" sz="2000" b="1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avec d’autres paradigmes se </a:t>
            </a:r>
            <a:r>
              <a:rPr lang="fr-FR" altLang="ja-JP" sz="2000" b="1" dirty="0" smtClean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développent </a:t>
            </a:r>
            <a:endParaRPr lang="fr-FR" altLang="ja-JP" sz="2000" b="1" dirty="0">
              <a:solidFill>
                <a:schemeClr val="bg2">
                  <a:lumMod val="25000"/>
                </a:schemeClr>
              </a:solidFill>
              <a:ea typeface="MS PGothic" pitchFamily="34" charset="-128"/>
              <a:cs typeface="Arial" panose="020B0604020202020204" pitchFamily="34" charset="0"/>
              <a:sym typeface="Trebuchet MS" pitchFamily="34" charset="0"/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4954166" y="616742"/>
            <a:ext cx="3286539" cy="3207027"/>
          </a:xfrm>
          <a:prstGeom prst="ellips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ts val="1000"/>
              </a:spcBef>
            </a:pPr>
            <a:r>
              <a:rPr lang="fr-FR" altLang="fr-FR" sz="2400" b="1" dirty="0">
                <a:cs typeface="Arial" panose="020B0604020202020204" pitchFamily="34" charset="0"/>
                <a:sym typeface="Trebuchet MS" pitchFamily="34" charset="0"/>
              </a:rPr>
              <a:t>10 supports </a:t>
            </a:r>
          </a:p>
          <a:p>
            <a:pPr defTabSz="914400">
              <a:spcBef>
                <a:spcPts val="1000"/>
              </a:spcBef>
            </a:pPr>
            <a:r>
              <a:rPr lang="fr-FR" altLang="fr-FR" sz="2400" dirty="0">
                <a:cs typeface="Arial" panose="020B0604020202020204" pitchFamily="34" charset="0"/>
                <a:sym typeface="Trebuchet MS" pitchFamily="34" charset="0"/>
              </a:rPr>
              <a:t>4 PR et 5 MCF + </a:t>
            </a:r>
            <a:r>
              <a:rPr lang="fr-FR" altLang="fr-FR" sz="2400" dirty="0" smtClean="0">
                <a:cs typeface="Arial" panose="020B0604020202020204" pitchFamily="34" charset="0"/>
                <a:sym typeface="Trebuchet MS" pitchFamily="34" charset="0"/>
              </a:rPr>
              <a:t>1 recrutement en 2019, </a:t>
            </a:r>
            <a:r>
              <a:rPr lang="fr-FR" altLang="fr-FR" sz="2400" dirty="0">
                <a:cs typeface="Arial" panose="020B0604020202020204" pitchFamily="34" charset="0"/>
                <a:sym typeface="Trebuchet MS" pitchFamily="34" charset="0"/>
              </a:rPr>
              <a:t>ATER (actuellement 2</a:t>
            </a:r>
            <a:r>
              <a:rPr lang="fr-FR" altLang="fr-FR" sz="2000" dirty="0">
                <a:cs typeface="Arial" panose="020B0604020202020204" pitchFamily="34" charset="0"/>
                <a:sym typeface="Trebuchet MS" pitchFamily="34" charset="0"/>
              </a:rPr>
              <a:t>)</a:t>
            </a:r>
          </a:p>
        </p:txBody>
      </p:sp>
      <p:sp>
        <p:nvSpPr>
          <p:cNvPr id="34" name="Ellipse 33"/>
          <p:cNvSpPr/>
          <p:nvPr/>
        </p:nvSpPr>
        <p:spPr>
          <a:xfrm>
            <a:off x="5638799" y="4604888"/>
            <a:ext cx="4782671" cy="448040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ts val="1000"/>
              </a:spcBef>
            </a:pPr>
            <a:r>
              <a:rPr lang="fr-FR" altLang="fr-FR" sz="2400" b="1" dirty="0">
                <a:cs typeface="Arial" panose="020B0604020202020204" pitchFamily="34" charset="0"/>
                <a:sym typeface="Trebuchet MS" pitchFamily="34" charset="0"/>
              </a:rPr>
              <a:t>Séminaires </a:t>
            </a:r>
          </a:p>
          <a:p>
            <a:pPr algn="ctr" defTabSz="914400">
              <a:spcBef>
                <a:spcPts val="1000"/>
              </a:spcBef>
            </a:pPr>
            <a:r>
              <a:rPr lang="fr-FR" altLang="fr-FR" sz="2400" dirty="0">
                <a:cs typeface="Arial" panose="020B0604020202020204" pitchFamily="34" charset="0"/>
                <a:sym typeface="Trebuchet MS" pitchFamily="34" charset="0"/>
              </a:rPr>
              <a:t>6 par an </a:t>
            </a:r>
          </a:p>
          <a:p>
            <a:pPr algn="ctr" defTabSz="914400">
              <a:spcBef>
                <a:spcPts val="1000"/>
              </a:spcBef>
            </a:pPr>
            <a:r>
              <a:rPr lang="fr-FR" altLang="fr-FR" sz="2400" dirty="0">
                <a:cs typeface="Arial" panose="020B0604020202020204" pitchFamily="34" charset="0"/>
                <a:sym typeface="Trebuchet MS" pitchFamily="34" charset="0"/>
              </a:rPr>
              <a:t>Matin : 1 conférence invitée</a:t>
            </a:r>
          </a:p>
          <a:p>
            <a:pPr algn="ctr" defTabSz="914400">
              <a:spcBef>
                <a:spcPts val="1000"/>
              </a:spcBef>
            </a:pPr>
            <a:r>
              <a:rPr lang="fr-FR" altLang="fr-FR" sz="2400" dirty="0">
                <a:cs typeface="Arial" panose="020B0604020202020204" pitchFamily="34" charset="0"/>
                <a:sym typeface="Trebuchet MS" pitchFamily="34" charset="0"/>
              </a:rPr>
              <a:t>Après-midi : présentations des doctorants </a:t>
            </a:r>
          </a:p>
          <a:p>
            <a:pPr algn="ctr" defTabSz="914400">
              <a:spcBef>
                <a:spcPts val="1000"/>
              </a:spcBef>
            </a:pPr>
            <a:r>
              <a:rPr lang="fr-FR" altLang="fr-FR" sz="2400" b="1" dirty="0">
                <a:cs typeface="Arial" panose="020B0604020202020204" pitchFamily="34" charset="0"/>
                <a:sym typeface="Trebuchet MS" pitchFamily="34" charset="0"/>
              </a:rPr>
              <a:t>1 journée organisée par les doctorants</a:t>
            </a:r>
          </a:p>
        </p:txBody>
      </p:sp>
      <p:sp>
        <p:nvSpPr>
          <p:cNvPr id="3" name="Rectangle 2"/>
          <p:cNvSpPr/>
          <p:nvPr/>
        </p:nvSpPr>
        <p:spPr>
          <a:xfrm>
            <a:off x="355536" y="1235948"/>
            <a:ext cx="47730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4338" lvl="1" indent="0" defTabSz="914400">
              <a:spcBef>
                <a:spcPts val="700"/>
              </a:spcBef>
            </a:pPr>
            <a:r>
              <a:rPr lang="fr-FR" altLang="ja-JP" sz="2800" dirty="0">
                <a:solidFill>
                  <a:schemeClr val="bg2">
                    <a:lumMod val="25000"/>
                  </a:schemeClr>
                </a:solidFill>
                <a:latin typeface="+mn-lt"/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Une psychanalyse ouverte</a:t>
            </a:r>
          </a:p>
        </p:txBody>
      </p:sp>
    </p:spTree>
    <p:extLst>
      <p:ext uri="{BB962C8B-B14F-4D97-AF65-F5344CB8AC3E}">
        <p14:creationId xmlns:p14="http://schemas.microsoft.com/office/powerpoint/2010/main" val="50705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Bilan quantitatif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36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353787" y="817611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937" y="8679577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Espace réservé du contenu 6">
            <a:extLst>
              <a:ext uri="{FF2B5EF4-FFF2-40B4-BE49-F238E27FC236}">
                <a16:creationId xmlns:a16="http://schemas.microsoft.com/office/drawing/2014/main" xmlns="" id="{17842F9D-1A33-C241-86BA-02A388B324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098775"/>
              </p:ext>
            </p:extLst>
          </p:nvPr>
        </p:nvGraphicFramePr>
        <p:xfrm>
          <a:off x="894080" y="1395709"/>
          <a:ext cx="11216640" cy="70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73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Évolution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37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674845"/>
              </p:ext>
            </p:extLst>
          </p:nvPr>
        </p:nvGraphicFramePr>
        <p:xfrm>
          <a:off x="2170176" y="2544194"/>
          <a:ext cx="8477504" cy="5078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9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19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19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193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096939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            Indicateurs</a:t>
                      </a:r>
                    </a:p>
                    <a:p>
                      <a:endParaRPr lang="fr-FR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fr-FR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Période</a:t>
                      </a:r>
                    </a:p>
                  </a:txBody>
                  <a:tcPr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Nb d’EC produisant</a:t>
                      </a:r>
                    </a:p>
                  </a:txBody>
                  <a:tcPr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Néré d’articles 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ACL</a:t>
                      </a:r>
                    </a:p>
                  </a:txBody>
                  <a:tcPr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ACL</a:t>
                      </a:r>
                      <a:r>
                        <a:rPr lang="fr-FR" b="1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e</a:t>
                      </a:r>
                      <a:r>
                        <a:rPr lang="fr-FR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n</a:t>
                      </a:r>
                      <a:r>
                        <a:rPr lang="fr-FR" b="1" baseline="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 langues étrangères</a:t>
                      </a:r>
                      <a:endParaRPr lang="fr-FR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6939"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b="1" dirty="0"/>
                        <a:t>2007-2012</a:t>
                      </a:r>
                    </a:p>
                    <a:p>
                      <a:pPr algn="ctr"/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pPr algn="ctr"/>
                      <a:r>
                        <a:rPr lang="fr-FR" dirty="0"/>
                        <a:t>40</a:t>
                      </a:r>
                    </a:p>
                    <a:p>
                      <a:pPr algn="ctr"/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28091"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rgbClr val="990000"/>
                        </a:solidFill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rgbClr val="990000"/>
                          </a:solidFill>
                        </a:rPr>
                        <a:t>2013-2018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990000"/>
                          </a:solidFill>
                        </a:rPr>
                        <a:t>(juin</a:t>
                      </a:r>
                      <a:r>
                        <a:rPr lang="fr-FR" b="1" baseline="0" dirty="0">
                          <a:solidFill>
                            <a:srgbClr val="990000"/>
                          </a:solidFill>
                        </a:rPr>
                        <a:t> 2018)</a:t>
                      </a:r>
                      <a:endParaRPr lang="fr-FR" b="1" dirty="0">
                        <a:solidFill>
                          <a:srgbClr val="990000"/>
                        </a:solidFill>
                      </a:endParaRPr>
                    </a:p>
                    <a:p>
                      <a:pPr algn="ctr"/>
                      <a:endParaRPr lang="fr-FR" b="1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Entre</a:t>
                      </a:r>
                      <a:r>
                        <a:rPr lang="fr-FR" baseline="0" dirty="0"/>
                        <a:t> 7 et 8 </a:t>
                      </a:r>
                    </a:p>
                    <a:p>
                      <a:pPr algn="ctr"/>
                      <a:r>
                        <a:rPr lang="fr-FR" sz="1920" baseline="0" dirty="0"/>
                        <a:t>sur la période </a:t>
                      </a:r>
                    </a:p>
                    <a:p>
                      <a:pPr algn="ctr"/>
                      <a:r>
                        <a:rPr lang="fr-FR" sz="1600" baseline="0" dirty="0"/>
                        <a:t>(postes gelés sur plusieurs années)</a:t>
                      </a:r>
                      <a:endParaRPr lang="fr-FR" sz="1600" dirty="0"/>
                    </a:p>
                  </a:txBody>
                  <a:tcPr anchor="ctr"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74</a:t>
                      </a:r>
                    </a:p>
                    <a:p>
                      <a:pPr algn="ctr"/>
                      <a:endParaRPr lang="fr-FR" dirty="0"/>
                    </a:p>
                  </a:txBody>
                  <a:tcPr anchor="ctr"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28091"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solidFill>
                          <a:srgbClr val="990000"/>
                        </a:solidFill>
                      </a:endParaRPr>
                    </a:p>
                    <a:p>
                      <a:pPr algn="ctr"/>
                      <a:r>
                        <a:rPr lang="fr-FR" b="1" dirty="0">
                          <a:solidFill>
                            <a:srgbClr val="990000"/>
                          </a:solidFill>
                        </a:rPr>
                        <a:t>Evolution 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rgbClr val="990000"/>
                          </a:solidFill>
                        </a:rPr>
                        <a:t>2012-2018</a:t>
                      </a:r>
                    </a:p>
                    <a:p>
                      <a:pPr algn="ctr"/>
                      <a:endParaRPr lang="fr-FR" b="1" dirty="0">
                        <a:solidFill>
                          <a:srgbClr val="99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/>
                        <a:t>/</a:t>
                      </a:r>
                    </a:p>
                  </a:txBody>
                  <a:tcPr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+85%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+183%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9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866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68717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Analyse SWOT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38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4698" y="1391460"/>
            <a:ext cx="2108736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POINTS FORTS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10647" y="1377679"/>
            <a:ext cx="42376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fr-FR" sz="2000" dirty="0">
                <a:latin typeface="+mn-lt"/>
              </a:rPr>
              <a:t>. Référence à </a:t>
            </a:r>
            <a:r>
              <a:rPr lang="fr-FR" sz="2000" dirty="0" smtClean="0">
                <a:latin typeface="+mn-lt"/>
              </a:rPr>
              <a:t>une psychanalyse ouverte</a:t>
            </a:r>
            <a:endParaRPr lang="fr-FR" sz="2000" dirty="0">
              <a:latin typeface="+mn-lt"/>
            </a:endParaRPr>
          </a:p>
          <a:p>
            <a:pPr>
              <a:buClr>
                <a:schemeClr val="bg1"/>
              </a:buClr>
            </a:pPr>
            <a:r>
              <a:rPr lang="fr-FR" sz="2000" dirty="0">
                <a:latin typeface="+mn-lt"/>
              </a:rPr>
              <a:t>. Publications internationales (compte-tenu du nombre </a:t>
            </a:r>
            <a:r>
              <a:rPr lang="fr-FR" sz="2000" dirty="0" smtClean="0">
                <a:latin typeface="+mn-lt"/>
              </a:rPr>
              <a:t>réduit </a:t>
            </a:r>
            <a:r>
              <a:rPr lang="fr-FR" sz="2000" dirty="0">
                <a:latin typeface="+mn-lt"/>
              </a:rPr>
              <a:t>de revues psychanalytiques anglo-saxonnes) </a:t>
            </a:r>
          </a:p>
          <a:p>
            <a:pPr>
              <a:buClr>
                <a:schemeClr val="bg1"/>
              </a:buClr>
            </a:pPr>
            <a:r>
              <a:rPr lang="fr-FR" sz="2000" dirty="0">
                <a:latin typeface="+mn-lt"/>
              </a:rPr>
              <a:t>. Réseau international, en particulier contacts avec l’étranger sur la maladie et le handicap</a:t>
            </a:r>
          </a:p>
          <a:p>
            <a:pPr>
              <a:buClr>
                <a:schemeClr val="bg1"/>
              </a:buClr>
            </a:pPr>
            <a:r>
              <a:rPr lang="fr-FR" sz="2000" dirty="0">
                <a:latin typeface="+mn-lt"/>
              </a:rPr>
              <a:t>. Nombre de doctorants et rythme de soutenances de thèses</a:t>
            </a:r>
          </a:p>
          <a:p>
            <a:pPr>
              <a:buClr>
                <a:schemeClr val="bg1"/>
              </a:buClr>
            </a:pPr>
            <a:r>
              <a:rPr lang="fr-FR" sz="2000" dirty="0">
                <a:latin typeface="+mn-lt"/>
              </a:rPr>
              <a:t>. Séminaires de l’équipe très régulier</a:t>
            </a:r>
          </a:p>
          <a:p>
            <a:pPr>
              <a:buClr>
                <a:schemeClr val="bg1"/>
              </a:buClr>
            </a:pPr>
            <a:r>
              <a:rPr lang="fr-FR" sz="2000" dirty="0">
                <a:latin typeface="+mn-lt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016111" y="6068214"/>
            <a:ext cx="1895826" cy="42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D8232A"/>
                </a:solidFill>
              </a:rPr>
              <a:t>RISQUES</a:t>
            </a:r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9764826" y="1466387"/>
            <a:ext cx="0" cy="1390650"/>
          </a:xfrm>
          <a:prstGeom prst="line">
            <a:avLst/>
          </a:prstGeom>
          <a:ln w="76200">
            <a:solidFill>
              <a:srgbClr val="D82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184602" y="1598232"/>
            <a:ext cx="33177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+mn-lt"/>
              </a:rPr>
              <a:t>. Recours aux </a:t>
            </a:r>
            <a:r>
              <a:rPr lang="fr-FR" sz="2000" dirty="0" smtClean="0">
                <a:latin typeface="+mn-lt"/>
              </a:rPr>
              <a:t>CIFRE. </a:t>
            </a:r>
            <a:r>
              <a:rPr lang="fr-FR" sz="2000" dirty="0">
                <a:latin typeface="+mn-lt"/>
              </a:rPr>
              <a:t>Contrats doctoraux et financement des thèses</a:t>
            </a:r>
          </a:p>
          <a:p>
            <a:pPr marL="285750" indent="-285750" algn="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+mn-lt"/>
              </a:rPr>
              <a:t>. Soutien aux travaux de recherche des collègues non </a:t>
            </a:r>
            <a:r>
              <a:rPr lang="fr-FR" sz="2000" dirty="0" smtClean="0">
                <a:latin typeface="+mn-lt"/>
              </a:rPr>
              <a:t>publiants</a:t>
            </a:r>
            <a:endParaRPr lang="fr-FR" sz="2000" dirty="0">
              <a:latin typeface="+mn-lt"/>
            </a:endParaRPr>
          </a:p>
          <a:p>
            <a:pPr marL="285750" indent="-285750" algn="r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07110" y="1466387"/>
            <a:ext cx="3197690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D8232A"/>
                </a:solidFill>
              </a:rPr>
              <a:t>POINTS A AMÉLIORER</a:t>
            </a: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10038250" y="6056347"/>
            <a:ext cx="0" cy="1390650"/>
          </a:xfrm>
          <a:prstGeom prst="line">
            <a:avLst/>
          </a:prstGeom>
          <a:ln w="76200">
            <a:solidFill>
              <a:srgbClr val="D82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573146" y="6046248"/>
            <a:ext cx="3395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Clr>
                <a:schemeClr val="bg1"/>
              </a:buClr>
            </a:pPr>
            <a:r>
              <a:rPr lang="fr-FR" sz="2000" dirty="0">
                <a:latin typeface="+mn-lt"/>
              </a:rPr>
              <a:t>. Manque de temps pour les missions de recherches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498289" y="5908159"/>
            <a:ext cx="3394710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OPPORTUNITÉS</a:t>
            </a:r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2510647" y="6046248"/>
            <a:ext cx="0" cy="139065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657422" y="5946259"/>
            <a:ext cx="27706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</a:pPr>
            <a:r>
              <a:rPr lang="fr-FR" sz="2000" dirty="0">
                <a:latin typeface="+mn-lt"/>
              </a:rPr>
              <a:t>. Excellente et diversité des insertions des titulaires dans des hôpitaux et centres de soins permettant l’accès au terrain </a:t>
            </a:r>
            <a:endParaRPr lang="fr-FR" sz="2000" dirty="0" smtClean="0">
              <a:latin typeface="+mn-lt"/>
            </a:endParaRPr>
          </a:p>
          <a:p>
            <a:pPr>
              <a:buClr>
                <a:schemeClr val="bg1"/>
              </a:buClr>
            </a:pPr>
            <a:r>
              <a:rPr lang="fr-FR" sz="2000" dirty="0" smtClean="0">
                <a:latin typeface="+mn-lt"/>
              </a:rPr>
              <a:t>. Formations externes (Nvivo etc.)</a:t>
            </a:r>
            <a:endParaRPr lang="fr-FR" sz="2000" dirty="0">
              <a:latin typeface="+mn-lt"/>
            </a:endParaRP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2253434" y="1441922"/>
            <a:ext cx="0" cy="139065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lèche à quatre pointes 25"/>
          <p:cNvSpPr/>
          <p:nvPr/>
        </p:nvSpPr>
        <p:spPr>
          <a:xfrm rot="17824620">
            <a:off x="5873721" y="5049060"/>
            <a:ext cx="1049916" cy="1019123"/>
          </a:xfrm>
          <a:prstGeom prst="quadArrow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451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1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Désorganisations somatiques et remaniements psychiques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39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397566" y="1364974"/>
            <a:ext cx="12205252" cy="310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Cliniques du réel, du trauma et de la perte interrogées à partir de situations cliniques diverses : maladie grave, handicap, situation extrême </a:t>
            </a:r>
          </a:p>
          <a:p>
            <a:endParaRPr lang="fr-FR" sz="105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lvl="0"/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- Effets traumatiques, processus de dégagement, créativité, sublimation </a:t>
            </a:r>
          </a:p>
          <a:p>
            <a:pPr lvl="0"/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- Effets dans le lien à l’autre </a:t>
            </a:r>
          </a:p>
          <a:p>
            <a:pPr lvl="0"/>
            <a:endParaRPr lang="fr-FR" sz="9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lvl="0"/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- Réseaux de recherche interuniversitaire et avec la société civile </a:t>
            </a:r>
          </a:p>
          <a:p>
            <a:pPr lvl="0"/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- </a:t>
            </a:r>
            <a:r>
              <a:rPr lang="fr-FR" sz="20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SIICLHA </a:t>
            </a:r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(Séminaire Interuniversitaire International sur La Clinique du HAndicap)</a:t>
            </a:r>
          </a:p>
          <a:p>
            <a:pPr lvl="0"/>
            <a:r>
              <a:rPr lang="fr-FR" sz="20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- Liens avec les associations (Vaincre La Mucoviscidose, CESAP, Fondation motrice etc.) </a:t>
            </a:r>
          </a:p>
          <a:p>
            <a:endParaRPr lang="fr-FR" sz="2000" dirty="0">
              <a:latin typeface="+mn-lt"/>
            </a:endParaRPr>
          </a:p>
        </p:txBody>
      </p:sp>
      <p:sp>
        <p:nvSpPr>
          <p:cNvPr id="9" name="Triangle isocèle 8"/>
          <p:cNvSpPr/>
          <p:nvPr/>
        </p:nvSpPr>
        <p:spPr>
          <a:xfrm rot="5400000">
            <a:off x="849022" y="6184839"/>
            <a:ext cx="149309" cy="132521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397566" y="4117618"/>
            <a:ext cx="65024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000" b="1" dirty="0">
                <a:solidFill>
                  <a:schemeClr val="tx1"/>
                </a:solidFill>
                <a:latin typeface="+mn-lt"/>
              </a:rPr>
              <a:t>Productions 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800" b="1" dirty="0">
                <a:latin typeface="+mn-lt"/>
              </a:rPr>
              <a:t>Riazuelo, H., Chaudoye, G. &amp; Cupa, D. </a:t>
            </a:r>
            <a:r>
              <a:rPr lang="fr-FR" sz="1800" dirty="0">
                <a:latin typeface="+mn-lt"/>
              </a:rPr>
              <a:t>(2015). The place of the body in young adults' use of the new technologies : virtual bodies ? </a:t>
            </a:r>
            <a:r>
              <a:rPr lang="fr-FR" sz="1800" i="1" dirty="0">
                <a:latin typeface="+mn-lt"/>
              </a:rPr>
              <a:t>The Bulletin of The Menninger Clinic</a:t>
            </a:r>
            <a:r>
              <a:rPr lang="fr-FR" sz="1800" dirty="0">
                <a:latin typeface="+mn-lt"/>
              </a:rPr>
              <a:t>. 79(2), 174-186</a:t>
            </a:r>
          </a:p>
          <a:p>
            <a:pPr algn="just"/>
            <a:endParaRPr lang="fr-FR" sz="1800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800" dirty="0">
                <a:latin typeface="+mn-lt"/>
              </a:rPr>
              <a:t>Colloque : 27 et 28 Novembre 2015 </a:t>
            </a:r>
            <a:r>
              <a:rPr lang="fr-FR" sz="1800" i="1" dirty="0">
                <a:latin typeface="+mn-lt"/>
              </a:rPr>
              <a:t>Naître, grandir devenir avec un handicap</a:t>
            </a:r>
            <a:r>
              <a:rPr lang="fr-FR" sz="1800" dirty="0">
                <a:latin typeface="+mn-lt"/>
              </a:rPr>
              <a:t>. 10e SIICHLA, Université Paris Nanterre. </a:t>
            </a:r>
          </a:p>
          <a:p>
            <a:pPr lvl="4" indent="0" algn="just"/>
            <a:r>
              <a:rPr lang="fr-FR" sz="1800" dirty="0">
                <a:latin typeface="+mn-lt"/>
              </a:rPr>
              <a:t>	400 personnes, 10 nationalités (Algérie, Tunisie, 	Québec, 	Italie, Maroc, Espagne, Belgique, Suisse, Luxembourg, 	Angleterre). </a:t>
            </a:r>
          </a:p>
        </p:txBody>
      </p:sp>
      <p:pic>
        <p:nvPicPr>
          <p:cNvPr id="1026" name="Picture 2" descr="https://clipsyd.parisnanterre.fr/medias/photo/regine-4_1476306427439-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025" y="4101738"/>
            <a:ext cx="3039841" cy="47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15636" y="7010718"/>
            <a:ext cx="33068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+mn-lt"/>
              </a:rPr>
              <a:t>https://clipsyd.parisnanterre.fr/actualites/colloques-et-manifestations-scientifiques/colloques-et-manifestations-scientifiques/siiclha-10e-colloque-naitre-grandir-vieillir-handicap-transitions-et-remaniements-psychiques--713860.kjsp?RH=1521564072372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02" y="7058368"/>
            <a:ext cx="2322172" cy="233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781288" y="8645171"/>
            <a:ext cx="216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Une vidéo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311659" y="8825963"/>
            <a:ext cx="2162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Un ouvrage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6899966" y="5632174"/>
            <a:ext cx="1210364" cy="278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6899966" y="5910470"/>
            <a:ext cx="22531" cy="10535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6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22708F-736A-4DA9-A3EE-02772FF94AAE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  <p:sp>
        <p:nvSpPr>
          <p:cNvPr id="8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695297" y="95221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 smtClean="0">
                <a:solidFill>
                  <a:srgbClr val="C00000"/>
                </a:solidFill>
              </a:rPr>
              <a:t>Présentation de l’équipe d’accueil</a:t>
            </a:r>
            <a:endParaRPr lang="fr-FR" sz="4690" b="1" dirty="0">
              <a:solidFill>
                <a:srgbClr val="C00000"/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>
            <a:off x="788063" y="120594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1698870" y="1846091"/>
            <a:ext cx="9542872" cy="6384312"/>
          </a:xfrm>
          <a:prstGeom prst="rect">
            <a:avLst/>
          </a:prstGeom>
          <a:solidFill>
            <a:srgbClr val="FDD1C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 mars 2019 : 24 supports de poste </a:t>
            </a:r>
          </a:p>
          <a:p>
            <a:pPr algn="just">
              <a:lnSpc>
                <a:spcPct val="130000"/>
              </a:lnSpc>
            </a:pP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 	</a:t>
            </a:r>
            <a:r>
              <a:rPr lang="fr-FR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ont 1 poste MCF gelé (DSE)</a:t>
            </a:r>
          </a:p>
          <a:p>
            <a:pPr algn="just">
              <a:lnSpc>
                <a:spcPct val="130000"/>
              </a:lnSpc>
            </a:pPr>
            <a:r>
              <a:rPr lang="fr-FR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1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poste de MCF en cours de recrutement, mai 2019  (A2P) </a:t>
            </a:r>
          </a:p>
          <a:p>
            <a:pPr algn="just">
              <a:lnSpc>
                <a:spcPct val="130000"/>
              </a:lnSpc>
            </a:pPr>
            <a:r>
              <a:rPr lang="fr-FR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1</a:t>
            </a:r>
            <a:r>
              <a:rPr lang="fr-FR" sz="2400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poste MCF hors EA, départ à la retraite en sept. 2019 (Evaclipsy)</a:t>
            </a:r>
          </a:p>
          <a:p>
            <a:pPr algn="just">
              <a:lnSpc>
                <a:spcPct val="130000"/>
              </a:lnSpc>
            </a:pPr>
            <a:endParaRPr lang="fr-FR" sz="10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1 </a:t>
            </a: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création MCF en 2014 (A2P) et 1 création MCF en 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2018 </a:t>
            </a: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(Evaclipsy)</a:t>
            </a:r>
          </a:p>
          <a:p>
            <a:pPr marL="342900" indent="-3429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endParaRPr lang="fr-FR" sz="10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Actuellement 21 </a:t>
            </a: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Titulaires 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(7 </a:t>
            </a: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Pr, 3 MCF-HDR, 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11 MCF</a:t>
            </a: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), 3 ATER,  </a:t>
            </a:r>
            <a:endParaRPr lang="fr-FR" sz="24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5 </a:t>
            </a: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 émérites, 6 membres associés </a:t>
            </a:r>
          </a:p>
          <a:p>
            <a:pPr algn="just">
              <a:lnSpc>
                <a:spcPct val="130000"/>
              </a:lnSpc>
            </a:pPr>
            <a:r>
              <a:rPr lang="fr-FR" sz="10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     </a:t>
            </a:r>
            <a:endParaRPr lang="fr-FR" sz="10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58 Doctorants, 40 soutenances de thèse, 28 ont été qualifiés par le CNU, 5 recrutés comme MCF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endParaRPr lang="fr-FR" sz="10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fr-FR" sz="2400" b="1" dirty="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4 </a:t>
            </a: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soutenances d’HDR , 1 recruté comme professeur </a:t>
            </a:r>
            <a:endParaRPr lang="fr-FR" sz="2400" b="1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</a:pPr>
            <a:endParaRPr lang="fr-FR" sz="10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fr-FR" sz="24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12 professeurs étrangers accueillis </a:t>
            </a:r>
          </a:p>
        </p:txBody>
      </p:sp>
    </p:spTree>
    <p:extLst>
      <p:ext uri="{BB962C8B-B14F-4D97-AF65-F5344CB8AC3E}">
        <p14:creationId xmlns:p14="http://schemas.microsoft.com/office/powerpoint/2010/main" val="85025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81969"/>
            <a:ext cx="11216640" cy="11239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1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Désorganisations somatiques et remaniements psychiques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985079" y="1460768"/>
            <a:ext cx="1105368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+mn-lt"/>
              </a:rPr>
              <a:t>Une production phare à l’international et financée EPIL </a:t>
            </a:r>
            <a:r>
              <a:rPr lang="fr-FR" sz="2800" dirty="0">
                <a:solidFill>
                  <a:srgbClr val="00B0F0"/>
                </a:solidFill>
                <a:latin typeface="+mn-lt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8494" y="2717602"/>
            <a:ext cx="109268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+mn-lt"/>
              </a:rPr>
              <a:t>Financée : 200 00 euros sur 3 ans (UPL, FIRAH, CCAH, IRESP ) </a:t>
            </a:r>
          </a:p>
          <a:p>
            <a:r>
              <a:rPr lang="fr-FR" sz="2400" b="1" dirty="0">
                <a:latin typeface="+mn-lt"/>
              </a:rPr>
              <a:t>Direction scientifique : C. Dayan, R. Scelles</a:t>
            </a:r>
            <a:endParaRPr lang="fr-FR" sz="2400" dirty="0">
              <a:latin typeface="+mn-lt"/>
            </a:endParaRPr>
          </a:p>
          <a:p>
            <a:r>
              <a:rPr lang="fr-FR" sz="2400" dirty="0">
                <a:latin typeface="+mn-lt"/>
              </a:rPr>
              <a:t>. Projet international (France, Italie, Brésil),</a:t>
            </a:r>
          </a:p>
          <a:p>
            <a:r>
              <a:rPr lang="fr-FR" sz="2400" dirty="0">
                <a:latin typeface="+mn-lt"/>
              </a:rPr>
              <a:t>. Interuniversitaire (Paris Descartes, Toulouse, Paris Nanterre, INSHEA) </a:t>
            </a:r>
          </a:p>
          <a:p>
            <a:r>
              <a:rPr lang="fr-FR" sz="2400" dirty="0">
                <a:latin typeface="+mn-lt"/>
              </a:rPr>
              <a:t>. Implique 2 équipes de l’EA 4430 (</a:t>
            </a:r>
            <a:r>
              <a:rPr lang="fr-FR" sz="2400" dirty="0" smtClean="0">
                <a:latin typeface="+mn-lt"/>
              </a:rPr>
              <a:t>DSE, </a:t>
            </a:r>
            <a:r>
              <a:rPr lang="fr-FR" sz="2400" dirty="0">
                <a:latin typeface="+mn-lt"/>
              </a:rPr>
              <a:t>A2P)</a:t>
            </a:r>
          </a:p>
          <a:p>
            <a:r>
              <a:rPr lang="fr-FR" sz="2400" dirty="0">
                <a:latin typeface="+mn-lt"/>
              </a:rPr>
              <a:t>. Donne lieu à 1 thèse, 2 post doctorants impliqués, 16 psychologues praticiens</a:t>
            </a:r>
          </a:p>
          <a:p>
            <a:r>
              <a:rPr lang="fr-FR" sz="2400" dirty="0">
                <a:latin typeface="+mn-lt"/>
              </a:rPr>
              <a:t> </a:t>
            </a:r>
          </a:p>
          <a:p>
            <a:r>
              <a:rPr lang="fr-FR" sz="2400" b="1" dirty="0">
                <a:latin typeface="+mn-lt"/>
              </a:rPr>
              <a:t>Constat : </a:t>
            </a:r>
            <a:r>
              <a:rPr lang="fr-FR" sz="2400" dirty="0">
                <a:latin typeface="+mn-lt"/>
              </a:rPr>
              <a:t>isolement des enfants handicapés en situation d’inclusion </a:t>
            </a:r>
          </a:p>
          <a:p>
            <a:r>
              <a:rPr lang="fr-FR" sz="2400" b="1" dirty="0">
                <a:latin typeface="+mn-lt"/>
              </a:rPr>
              <a:t>Objectif : </a:t>
            </a:r>
            <a:r>
              <a:rPr lang="fr-FR" sz="2400" dirty="0">
                <a:latin typeface="+mn-lt"/>
              </a:rPr>
              <a:t>repérer</a:t>
            </a:r>
            <a:r>
              <a:rPr lang="fr-FR" sz="2400" b="1" dirty="0">
                <a:latin typeface="+mn-lt"/>
              </a:rPr>
              <a:t> </a:t>
            </a:r>
            <a:r>
              <a:rPr lang="fr-FR" sz="2400" dirty="0">
                <a:latin typeface="+mn-lt"/>
              </a:rPr>
              <a:t>ce qui entrave ou favorise les liens entre enfants « tout venants » et enfants en situation de handicap</a:t>
            </a:r>
          </a:p>
          <a:p>
            <a:r>
              <a:rPr lang="fr-FR" sz="2400" b="1" dirty="0">
                <a:latin typeface="+mn-lt"/>
              </a:rPr>
              <a:t>Méthode : </a:t>
            </a:r>
            <a:r>
              <a:rPr lang="fr-FR" sz="2400" dirty="0">
                <a:latin typeface="+mn-lt"/>
              </a:rPr>
              <a:t>étude de cas de 36 enfants (handicap moteur, retard global, polyhandicap) sur 2 ans, observés en famille, en milieu spécialisé et ordinaire. </a:t>
            </a:r>
          </a:p>
          <a:p>
            <a:r>
              <a:rPr lang="fr-FR" sz="2400" b="1" dirty="0">
                <a:latin typeface="+mn-lt"/>
              </a:rPr>
              <a:t>Premiers résultats : </a:t>
            </a:r>
            <a:r>
              <a:rPr lang="fr-FR" sz="2400" dirty="0">
                <a:latin typeface="+mn-lt"/>
              </a:rPr>
              <a:t>hyper présence des adultes auprès de l’enfant handicapé, peu de littérature sur les 0-3 ans, enfants handicapés plus passifs qu’actifs dans la relation aux autres </a:t>
            </a:r>
          </a:p>
        </p:txBody>
      </p:sp>
    </p:spTree>
    <p:extLst>
      <p:ext uri="{BB962C8B-B14F-4D97-AF65-F5344CB8AC3E}">
        <p14:creationId xmlns:p14="http://schemas.microsoft.com/office/powerpoint/2010/main" val="18568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2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Santé psychique tout au long de la vie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41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88063" y="1557305"/>
            <a:ext cx="1141718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Situation ordinaire et pathologique de la petite enfance à l’âge adulte : adoption, handicap, maladie, suicide, processus d’organisation/désorganisation des liens </a:t>
            </a:r>
          </a:p>
          <a:p>
            <a:pPr algn="ctr"/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Diversités des groupes familiaux (homoparentaux, familles recomposées, familles en situations de précarités..) étudiés du point de vue des parents et des enfants. </a:t>
            </a:r>
          </a:p>
          <a:p>
            <a:pPr algn="ctr"/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Moments de transition, en particulier, à </a:t>
            </a:r>
            <a:r>
              <a:rPr lang="fr-FR" sz="2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l’adolescence, en </a:t>
            </a:r>
            <a:r>
              <a:rPr lang="fr-FR" sz="2600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partulier</a:t>
            </a:r>
            <a:r>
              <a:rPr lang="fr-FR" sz="2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suicide </a:t>
            </a:r>
            <a:r>
              <a:rPr lang="fr-FR" sz="260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et sommeil . </a:t>
            </a:r>
            <a:endParaRPr lang="fr-FR" sz="260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5297" y="3903018"/>
            <a:ext cx="6156076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+mn-lt"/>
              </a:rPr>
              <a:t>Productions :   </a:t>
            </a:r>
          </a:p>
          <a:p>
            <a:endParaRPr lang="fr-FR" sz="900" b="1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+mn-lt"/>
              </a:rPr>
              <a:t>Abe, Y., </a:t>
            </a:r>
            <a:r>
              <a:rPr lang="fr-FR" sz="2000" b="1" dirty="0">
                <a:latin typeface="+mn-lt"/>
              </a:rPr>
              <a:t>de Kernier, N., </a:t>
            </a:r>
            <a:r>
              <a:rPr lang="fr-FR" sz="2000" dirty="0">
                <a:latin typeface="+mn-lt"/>
              </a:rPr>
              <a:t>Kitamura, S., &amp; Endo, T. (2014). The multidimensional aspects of insomnia concepts– Several complementary viewpoints toward its comprehensive medical care. </a:t>
            </a:r>
            <a:r>
              <a:rPr lang="fr-FR" sz="2000" i="1" dirty="0">
                <a:latin typeface="+mn-lt"/>
              </a:rPr>
              <a:t>Saishinseishinigaku, The Japanese Journal of Psychiatry</a:t>
            </a:r>
            <a:r>
              <a:rPr lang="fr-FR" sz="2000" dirty="0">
                <a:latin typeface="+mn-lt"/>
              </a:rPr>
              <a:t>, 16(1), 63-71. </a:t>
            </a:r>
          </a:p>
          <a:p>
            <a:endParaRPr lang="fr-FR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+mn-lt"/>
              </a:rPr>
              <a:t>Skandrani, S., </a:t>
            </a:r>
            <a:r>
              <a:rPr lang="fr-FR" sz="2000" dirty="0">
                <a:latin typeface="+mn-lt"/>
              </a:rPr>
              <a:t>Leclerc, S., Maley, S., El Husseini, M., Moro, MR. (2017). Ettan, le petit accordeur des filiations ou la nécessité de penser l’altérité en consultation d’adoption internationale. </a:t>
            </a:r>
            <a:r>
              <a:rPr lang="fr-FR" sz="2000" i="1" dirty="0">
                <a:latin typeface="+mn-lt"/>
              </a:rPr>
              <a:t>Neuropsychia-trie de l’enfance et de l’adolescence, </a:t>
            </a:r>
            <a:r>
              <a:rPr lang="fr-FR" sz="2000" dirty="0">
                <a:latin typeface="+mn-lt"/>
              </a:rPr>
              <a:t>65</a:t>
            </a:r>
            <a:r>
              <a:rPr lang="fr-FR" sz="2000" i="1" dirty="0">
                <a:latin typeface="+mn-lt"/>
              </a:rPr>
              <a:t>, </a:t>
            </a:r>
            <a:r>
              <a:rPr lang="fr-FR" sz="2000" dirty="0">
                <a:latin typeface="+mn-lt"/>
              </a:rPr>
              <a:t>399-405.</a:t>
            </a:r>
          </a:p>
          <a:p>
            <a:endParaRPr lang="fr-FR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latin typeface="+mn-lt"/>
              </a:rPr>
              <a:t>Cupa, D., Riazuelo, H., &amp; Romo, L</a:t>
            </a:r>
            <a:r>
              <a:rPr lang="fr-FR" sz="2000" dirty="0">
                <a:latin typeface="+mn-lt"/>
              </a:rPr>
              <a:t>., (2014</a:t>
            </a:r>
            <a:r>
              <a:rPr lang="fr-FR" sz="2000" i="1" dirty="0">
                <a:latin typeface="+mn-lt"/>
              </a:rPr>
              <a:t>). La santé psychique des étudiants</a:t>
            </a:r>
            <a:r>
              <a:rPr lang="fr-FR" sz="2000" dirty="0">
                <a:latin typeface="+mn-lt"/>
              </a:rPr>
              <a:t>. Paris : EDK. </a:t>
            </a:r>
          </a:p>
        </p:txBody>
      </p:sp>
      <p:pic>
        <p:nvPicPr>
          <p:cNvPr id="2050" name="Picture 2" descr="https://clipsyd.parisnanterre.fr/medias/photo/41dakp5ah6l_1475236227492-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76" y="4028659"/>
            <a:ext cx="2850313" cy="458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09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2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Santé psychique tout au long de la vie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609" y="1000957"/>
            <a:ext cx="4890378" cy="6937513"/>
          </a:xfrm>
          <a:prstGeom prst="rect">
            <a:avLst/>
          </a:prstGeom>
        </p:spPr>
      </p:pic>
      <p:pic>
        <p:nvPicPr>
          <p:cNvPr id="1026" name="Picture 2" descr="https://clipsyd.parisnanterre.fr/medias/photo/couv-folie-ordinaire-2017-ok-web_1520610094408-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58" y="3403537"/>
            <a:ext cx="3469612" cy="539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531429" y="7911966"/>
            <a:ext cx="5176752" cy="1752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95297" y="1502229"/>
            <a:ext cx="5016390" cy="1569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+mn-lt"/>
              </a:rPr>
              <a:t>Une production phare collective : </a:t>
            </a:r>
          </a:p>
          <a:p>
            <a:pPr algn="ctr"/>
            <a:r>
              <a:rPr lang="fr-FR" sz="2400" dirty="0">
                <a:latin typeface="+mn-lt"/>
              </a:rPr>
              <a:t>Organisation d’un colloque international et publication d’un livre collectif avec comité de lecture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21223" y="3172705"/>
            <a:ext cx="178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rgbClr val="990000"/>
                </a:solidFill>
                <a:latin typeface="+mn-lt"/>
              </a:rPr>
              <a:t>Un ouvrage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522808" y="8334716"/>
            <a:ext cx="178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>
                <a:solidFill>
                  <a:srgbClr val="990000"/>
                </a:solidFill>
                <a:latin typeface="+mn-lt"/>
              </a:rPr>
              <a:t>Un colloque </a:t>
            </a:r>
          </a:p>
        </p:txBody>
      </p:sp>
    </p:spTree>
    <p:extLst>
      <p:ext uri="{BB962C8B-B14F-4D97-AF65-F5344CB8AC3E}">
        <p14:creationId xmlns:p14="http://schemas.microsoft.com/office/powerpoint/2010/main" val="359323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3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Processus psychopathologiques et processus psychothérapeutiques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43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04132" y="1419392"/>
            <a:ext cx="11779416" cy="32932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Thérapie, dispositifs de soin  </a:t>
            </a:r>
          </a:p>
          <a:p>
            <a:pPr algn="ctr"/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Médiations thérapeutiques </a:t>
            </a:r>
          </a:p>
          <a:p>
            <a:pPr algn="ctr"/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Transfert et </a:t>
            </a:r>
            <a:r>
              <a:rPr lang="fr-FR" sz="2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contre-transfert 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individuel et groupal </a:t>
            </a:r>
          </a:p>
          <a:p>
            <a:pPr algn="ctr"/>
            <a:r>
              <a:rPr lang="fr-FR" sz="2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Mouvements 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d’idéalisation, </a:t>
            </a:r>
            <a:r>
              <a:rPr lang="fr-FR" sz="2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désidéalisation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destructivité, </a:t>
            </a:r>
            <a:endParaRPr lang="fr-FR" sz="2600" dirty="0" smtClean="0">
              <a:solidFill>
                <a:schemeClr val="bg2">
                  <a:lumMod val="25000"/>
                </a:schemeClr>
              </a:solidFill>
              <a:latin typeface="+mn-lt"/>
            </a:endParaRPr>
          </a:p>
          <a:p>
            <a:pPr algn="ctr"/>
            <a:r>
              <a:rPr lang="fr-FR" sz="2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et 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transformation psychique</a:t>
            </a:r>
          </a:p>
          <a:p>
            <a:pPr algn="ctr"/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Groupe fratrie </a:t>
            </a:r>
          </a:p>
          <a:p>
            <a:pPr algn="ctr"/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Construction, évaluation et utilisation d'outils </a:t>
            </a:r>
            <a:r>
              <a:rPr lang="fr-FR" sz="2600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d'évaluation </a:t>
            </a:r>
            <a:r>
              <a:rPr lang="fr-FR" sz="26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cognitive et de la souffrance psychique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98647" y="5194836"/>
            <a:ext cx="1200993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+mn-lt"/>
              </a:rPr>
              <a:t>Productions</a:t>
            </a:r>
          </a:p>
          <a:p>
            <a:endParaRPr lang="fr-FR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+mn-lt"/>
              </a:rPr>
              <a:t>Guilheri, Ju, Cogo-Moreira, H., Kubiszewski, V., Yazigi, L., &amp; </a:t>
            </a:r>
            <a:r>
              <a:rPr lang="fr-FR" sz="2400" b="1" dirty="0">
                <a:latin typeface="+mn-lt"/>
              </a:rPr>
              <a:t>Andronikof, A. </a:t>
            </a:r>
            <a:r>
              <a:rPr lang="fr-FR" sz="2400" dirty="0">
                <a:latin typeface="+mn-lt"/>
              </a:rPr>
              <a:t>(2015). Validité de construit du questionnaire rBVQ d’Olweus pour l’évaluation du harcèlement scolaire (bullying) auprès d’élèves français de cycle 3. Neuropsychiatrie de l’Enfance et de l’Adolescence, 63(4), 211-217. </a:t>
            </a:r>
          </a:p>
          <a:p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Pommier F, </a:t>
            </a:r>
            <a:r>
              <a:rPr lang="en-US" sz="2400" dirty="0">
                <a:latin typeface="+mn-lt"/>
              </a:rPr>
              <a:t>Forest F. (2016) Imaginary transitions and transformation in psychoanalytic work. </a:t>
            </a:r>
            <a:r>
              <a:rPr lang="en-US" sz="2400" i="1" dirty="0">
                <a:latin typeface="+mn-lt"/>
              </a:rPr>
              <a:t>The Psychoanalytic Review</a:t>
            </a:r>
            <a:r>
              <a:rPr lang="en-US" sz="2400" dirty="0">
                <a:latin typeface="+mn-lt"/>
              </a:rPr>
              <a:t>, 103(2), </a:t>
            </a:r>
            <a:r>
              <a:rPr lang="en-US" sz="2400" dirty="0" smtClean="0">
                <a:latin typeface="+mn-lt"/>
              </a:rPr>
              <a:t>145-167.</a:t>
            </a:r>
            <a:endParaRPr lang="fr-F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00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3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Processus psychopathologiques et processus psychothérapeutiques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44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788063" y="3092581"/>
            <a:ext cx="115678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+mn-lt"/>
              </a:rPr>
              <a:t>Objectif : </a:t>
            </a:r>
            <a:r>
              <a:rPr lang="fr-FR" sz="2400" dirty="0">
                <a:latin typeface="+mn-lt"/>
              </a:rPr>
              <a:t>comprendre le rôle et la double fonction de la mémoire dans le traumatisme : </a:t>
            </a:r>
          </a:p>
          <a:p>
            <a:pPr lvl="0"/>
            <a:r>
              <a:rPr lang="fr-FR" sz="2400" dirty="0">
                <a:latin typeface="+mn-lt"/>
              </a:rPr>
              <a:t>fonction sidérante du côté de la désorganisation psychique et de la destructivité, </a:t>
            </a:r>
          </a:p>
          <a:p>
            <a:pPr lvl="0"/>
            <a:r>
              <a:rPr lang="fr-FR" sz="2400" dirty="0">
                <a:latin typeface="+mn-lt"/>
              </a:rPr>
              <a:t>fonction historicisante du côté de la liaison et de l’organisation psychique. </a:t>
            </a:r>
          </a:p>
          <a:p>
            <a:endParaRPr lang="fr-FR" sz="2400" b="1" dirty="0">
              <a:latin typeface="+mn-lt"/>
            </a:endParaRPr>
          </a:p>
          <a:p>
            <a:r>
              <a:rPr lang="fr-FR" sz="2400" b="1" dirty="0">
                <a:latin typeface="+mn-lt"/>
              </a:rPr>
              <a:t>Méthode :  </a:t>
            </a:r>
            <a:r>
              <a:rPr lang="fr-FR" sz="2400" dirty="0">
                <a:latin typeface="+mn-lt"/>
              </a:rPr>
              <a:t>étude de cas (suivi durant 4 ans) et analyse des processus transféro-contre transférentiels  élaborés à partir du travail thérapeutique fait avec une patiente de 45 ans</a:t>
            </a:r>
          </a:p>
          <a:p>
            <a:endParaRPr lang="fr-FR" sz="2400" b="1" dirty="0">
              <a:latin typeface="+mn-lt"/>
            </a:endParaRPr>
          </a:p>
          <a:p>
            <a:r>
              <a:rPr lang="fr-FR" sz="2400" b="1" dirty="0">
                <a:latin typeface="+mn-lt"/>
              </a:rPr>
              <a:t>Résultats : </a:t>
            </a:r>
            <a:r>
              <a:rPr lang="fr-FR" sz="2400" dirty="0">
                <a:latin typeface="+mn-lt"/>
              </a:rPr>
              <a:t>il existe une mémoire «symbolisée et symbolisante» anticipant une possible historicisation de cette mémoire, résultat d’un processus d'intégration psychique et de réorganisation.</a:t>
            </a:r>
          </a:p>
          <a:p>
            <a:endParaRPr lang="fr-FR" sz="2400" dirty="0">
              <a:latin typeface="+mn-lt"/>
            </a:endParaRPr>
          </a:p>
          <a:p>
            <a:r>
              <a:rPr lang="fr-FR" sz="2400" b="1" dirty="0">
                <a:latin typeface="+mn-lt"/>
              </a:rPr>
              <a:t>Chaudoye, G., </a:t>
            </a:r>
            <a:r>
              <a:rPr lang="fr-FR" sz="2400" dirty="0">
                <a:latin typeface="+mn-lt"/>
              </a:rPr>
              <a:t>&amp; Strauss-Kahn, M. </a:t>
            </a:r>
            <a:r>
              <a:rPr lang="fr-FR" sz="2400" b="1" dirty="0">
                <a:latin typeface="+mn-lt"/>
              </a:rPr>
              <a:t>Zebdi, R. </a:t>
            </a:r>
            <a:r>
              <a:rPr lang="fr-FR" sz="2400" dirty="0">
                <a:latin typeface="+mn-lt"/>
              </a:rPr>
              <a:t>(2017). Memory: between traumatic shock and psychic historicization. </a:t>
            </a:r>
            <a:r>
              <a:rPr lang="fr-FR" sz="2400" i="1" dirty="0">
                <a:latin typeface="+mn-lt"/>
              </a:rPr>
              <a:t>International Journal of Psychoanalysis</a:t>
            </a:r>
            <a:r>
              <a:rPr lang="fr-FR" sz="2400" dirty="0">
                <a:latin typeface="+mn-lt"/>
              </a:rPr>
              <a:t>, 985-997. https://doi.org/10.1111/17458315.12675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93913" y="1431235"/>
            <a:ext cx="10455965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Une recherche s’appuyant sur une </a:t>
            </a:r>
          </a:p>
          <a:p>
            <a:pPr algn="ctr"/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pratique clinique théorisée et problématisée</a:t>
            </a:r>
          </a:p>
          <a:p>
            <a:pPr algn="ctr"/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Publication impliquant 2 équipes de l’EA  </a:t>
            </a:r>
          </a:p>
        </p:txBody>
      </p:sp>
    </p:spTree>
    <p:extLst>
      <p:ext uri="{BB962C8B-B14F-4D97-AF65-F5344CB8AC3E}">
        <p14:creationId xmlns:p14="http://schemas.microsoft.com/office/powerpoint/2010/main" val="199007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D9B596-6888-9940-8EFD-40977A9E8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00" y="9812"/>
            <a:ext cx="4907652" cy="4509418"/>
          </a:xfrm>
          <a:prstGeom prst="rect">
            <a:avLst/>
          </a:prstGeom>
        </p:spPr>
      </p:pic>
      <p:sp>
        <p:nvSpPr>
          <p:cNvPr id="15362" name="Shape 143"/>
          <p:cNvSpPr>
            <a:spLocks/>
          </p:cNvSpPr>
          <p:nvPr/>
        </p:nvSpPr>
        <p:spPr bwMode="auto">
          <a:xfrm>
            <a:off x="-2399532" y="-679269"/>
            <a:ext cx="15534961" cy="10755583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5366" name="Imag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9475" y="8139113"/>
            <a:ext cx="305276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Shape 143"/>
          <p:cNvSpPr>
            <a:spLocks/>
          </p:cNvSpPr>
          <p:nvPr/>
        </p:nvSpPr>
        <p:spPr bwMode="auto">
          <a:xfrm>
            <a:off x="-2399533" y="-195942"/>
            <a:ext cx="15534961" cy="10755583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5363" name="Shape 145"/>
          <p:cNvSpPr>
            <a:spLocks/>
          </p:cNvSpPr>
          <p:nvPr/>
        </p:nvSpPr>
        <p:spPr bwMode="auto">
          <a:xfrm>
            <a:off x="-47806" y="4913676"/>
            <a:ext cx="12792710" cy="490984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5364" name="Shape 136"/>
          <p:cNvSpPr>
            <a:spLocks noChangeArrowheads="1"/>
          </p:cNvSpPr>
          <p:nvPr/>
        </p:nvSpPr>
        <p:spPr bwMode="auto">
          <a:xfrm>
            <a:off x="6401054" y="3600495"/>
            <a:ext cx="6139289" cy="262636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50800" tIns="50800" rIns="50800" bIns="50800" anchor="ctr">
            <a:spAutoFit/>
          </a:bodyPr>
          <a:lstStyle/>
          <a:p>
            <a:pPr hangingPunct="0"/>
            <a:r>
              <a:rPr lang="fr-FR" sz="5400" b="1" dirty="0">
                <a:solidFill>
                  <a:srgbClr val="C00000"/>
                </a:solidFill>
                <a:sym typeface="Averta"/>
              </a:rPr>
              <a:t>DSE</a:t>
            </a:r>
          </a:p>
          <a:p>
            <a:pPr hangingPunct="0"/>
            <a:endParaRPr lang="fr-FR" sz="5400" b="1" dirty="0">
              <a:solidFill>
                <a:srgbClr val="C00000"/>
              </a:solidFill>
              <a:sym typeface="Averta"/>
            </a:endParaRPr>
          </a:p>
          <a:p>
            <a:pPr hangingPunct="0"/>
            <a:r>
              <a:rPr lang="fr-FR" sz="2800" b="1" dirty="0">
                <a:solidFill>
                  <a:srgbClr val="C00000"/>
                </a:solidFill>
                <a:sym typeface="Averta"/>
              </a:rPr>
              <a:t>Développement social et émotionnel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4682" y="8139113"/>
            <a:ext cx="980222" cy="1044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972" y="8391046"/>
            <a:ext cx="2102001" cy="45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894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Historique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46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980534" y="2512630"/>
            <a:ext cx="3090" cy="5678081"/>
          </a:xfrm>
          <a:prstGeom prst="line">
            <a:avLst/>
          </a:prstGeom>
          <a:ln w="38100">
            <a:solidFill>
              <a:srgbClr val="D82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923181" y="2677159"/>
            <a:ext cx="114706" cy="114706"/>
          </a:xfrm>
          <a:prstGeom prst="ellipse">
            <a:avLst/>
          </a:prstGeom>
          <a:solidFill>
            <a:schemeClr val="bg1"/>
          </a:solidFill>
          <a:ln w="38100">
            <a:solidFill>
              <a:srgbClr val="D82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Ellipse 14"/>
          <p:cNvSpPr/>
          <p:nvPr/>
        </p:nvSpPr>
        <p:spPr>
          <a:xfrm>
            <a:off x="905765" y="3780948"/>
            <a:ext cx="184737" cy="184737"/>
          </a:xfrm>
          <a:prstGeom prst="ellipse">
            <a:avLst/>
          </a:prstGeom>
          <a:solidFill>
            <a:schemeClr val="bg1"/>
          </a:solidFill>
          <a:ln w="38100">
            <a:solidFill>
              <a:srgbClr val="D82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Ellipse 15"/>
          <p:cNvSpPr/>
          <p:nvPr/>
        </p:nvSpPr>
        <p:spPr>
          <a:xfrm>
            <a:off x="782534" y="4535194"/>
            <a:ext cx="396000" cy="3960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D823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141458" y="1845402"/>
            <a:ext cx="90435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2800" dirty="0">
                <a:solidFill>
                  <a:srgbClr val="C00000"/>
                </a:solidFill>
                <a:latin typeface="+mn-lt"/>
              </a:rPr>
              <a:t>Le référentiel développemental</a:t>
            </a:r>
          </a:p>
        </p:txBody>
      </p:sp>
      <p:sp>
        <p:nvSpPr>
          <p:cNvPr id="22" name="Pentagone 21"/>
          <p:cNvSpPr/>
          <p:nvPr/>
        </p:nvSpPr>
        <p:spPr>
          <a:xfrm>
            <a:off x="980534" y="1258376"/>
            <a:ext cx="9043517" cy="579310"/>
          </a:xfrm>
          <a:prstGeom prst="homePlat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800" dirty="0"/>
              <a:t>Fil conducteur épistémologique, théorique et thématique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12571" y="4503752"/>
            <a:ext cx="8973019" cy="63094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fr-FR" sz="24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fr-FR" sz="2000" b="1" dirty="0">
                <a:solidFill>
                  <a:srgbClr val="000000"/>
                </a:solidFill>
                <a:latin typeface="+mn-lt"/>
              </a:rPr>
              <a:t>2013 –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D</a:t>
            </a:r>
            <a:r>
              <a:rPr lang="fr-FR" sz="2000" b="1" dirty="0">
                <a:solidFill>
                  <a:srgbClr val="000000"/>
                </a:solidFill>
                <a:latin typeface="+mn-lt"/>
              </a:rPr>
              <a:t>éveloppement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S</a:t>
            </a:r>
            <a:r>
              <a:rPr lang="fr-FR" sz="2000" b="1" dirty="0">
                <a:solidFill>
                  <a:srgbClr val="000000"/>
                </a:solidFill>
                <a:latin typeface="+mn-lt"/>
              </a:rPr>
              <a:t>ocial et </a:t>
            </a:r>
            <a:r>
              <a:rPr lang="fr-FR" sz="2000" b="1" dirty="0">
                <a:solidFill>
                  <a:srgbClr val="C00000"/>
                </a:solidFill>
                <a:latin typeface="+mn-lt"/>
              </a:rPr>
              <a:t>E</a:t>
            </a:r>
            <a:r>
              <a:rPr lang="fr-FR" sz="2000" b="1" dirty="0">
                <a:solidFill>
                  <a:srgbClr val="000000"/>
                </a:solidFill>
                <a:latin typeface="+mn-lt"/>
              </a:rPr>
              <a:t>motionnel de l’EA 4430 CLIPSYD</a:t>
            </a:r>
          </a:p>
          <a:p>
            <a:endParaRPr lang="fr-FR" sz="1100" b="1" dirty="0"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68740" y="3672826"/>
            <a:ext cx="11040360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fr-FR" sz="2000" b="1" dirty="0">
                <a:latin typeface="+mn-lt"/>
              </a:rPr>
              <a:t>Janvier 2013</a:t>
            </a:r>
          </a:p>
          <a:p>
            <a:r>
              <a:rPr lang="fr-FR" sz="2000" dirty="0">
                <a:solidFill>
                  <a:srgbClr val="000000"/>
                </a:solidFill>
                <a:latin typeface="+mn-lt"/>
              </a:rPr>
              <a:t>Inclusion dans </a:t>
            </a:r>
            <a:r>
              <a:rPr lang="fr-FR" sz="2000" dirty="0" smtClean="0">
                <a:solidFill>
                  <a:srgbClr val="000000"/>
                </a:solidFill>
                <a:latin typeface="+mn-lt"/>
              </a:rPr>
              <a:t>l’EA </a:t>
            </a:r>
            <a:r>
              <a:rPr lang="fr-FR" sz="2000" dirty="0">
                <a:solidFill>
                  <a:srgbClr val="000000"/>
                </a:solidFill>
                <a:latin typeface="+mn-lt"/>
              </a:rPr>
              <a:t>(4 </a:t>
            </a:r>
            <a:r>
              <a:rPr lang="fr-FR" sz="2000" dirty="0" smtClean="0">
                <a:solidFill>
                  <a:srgbClr val="000000"/>
                </a:solidFill>
                <a:latin typeface="+mn-lt"/>
              </a:rPr>
              <a:t>MCF </a:t>
            </a:r>
            <a:r>
              <a:rPr lang="fr-FR" sz="2000" dirty="0">
                <a:solidFill>
                  <a:srgbClr val="000000"/>
                </a:solidFill>
                <a:latin typeface="+mn-lt"/>
              </a:rPr>
              <a:t>dont 1 HDR) </a:t>
            </a:r>
            <a:r>
              <a:rPr lang="fr-FR" sz="2000" b="1" dirty="0">
                <a:solidFill>
                  <a:srgbClr val="000000"/>
                </a:solidFill>
                <a:latin typeface="+mn-lt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68740" y="2549878"/>
            <a:ext cx="1104036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fr-FR" sz="2000" b="1" dirty="0">
                <a:latin typeface="+mn-lt"/>
              </a:rPr>
              <a:t>&lt; 2013</a:t>
            </a:r>
          </a:p>
          <a:p>
            <a:r>
              <a:rPr lang="fr-FR" sz="2000" dirty="0">
                <a:latin typeface="+mn-lt"/>
              </a:rPr>
              <a:t>EA 4431 « Approches développementales de l’Intersubjectivité́ (ADEI) » constituée de 2 PR et 6 MCF de psychologie du développement. </a:t>
            </a:r>
          </a:p>
          <a:p>
            <a:endParaRPr lang="fr-FR" sz="20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29C86CDA-EA1C-094B-B48F-552639A5030C}"/>
              </a:ext>
            </a:extLst>
          </p:cNvPr>
          <p:cNvSpPr/>
          <p:nvPr/>
        </p:nvSpPr>
        <p:spPr>
          <a:xfrm>
            <a:off x="9432694" y="4714724"/>
            <a:ext cx="2674792" cy="2423312"/>
          </a:xfrm>
          <a:prstGeom prst="ellips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ts val="1000"/>
              </a:spcBef>
            </a:pPr>
            <a:r>
              <a:rPr lang="fr-FR" altLang="fr-FR" sz="2000" b="1" dirty="0">
                <a:cs typeface="Arial" panose="020B0604020202020204" pitchFamily="34" charset="0"/>
                <a:sym typeface="Trebuchet MS" pitchFamily="34" charset="0"/>
              </a:rPr>
              <a:t>Environnement social</a:t>
            </a:r>
          </a:p>
          <a:p>
            <a:pPr algn="ctr" defTabSz="914400">
              <a:spcBef>
                <a:spcPts val="1000"/>
              </a:spcBef>
            </a:pPr>
            <a:r>
              <a:rPr lang="fr-FR" altLang="fr-FR" sz="2000" dirty="0">
                <a:cs typeface="Arial" panose="020B0604020202020204" pitchFamily="34" charset="0"/>
                <a:sym typeface="Trebuchet MS" pitchFamily="34" charset="0"/>
              </a:rPr>
              <a:t>Famille</a:t>
            </a:r>
          </a:p>
          <a:p>
            <a:pPr algn="ctr" defTabSz="914400">
              <a:spcBef>
                <a:spcPts val="1000"/>
              </a:spcBef>
            </a:pPr>
            <a:r>
              <a:rPr lang="fr-FR" altLang="fr-FR" sz="2000" dirty="0">
                <a:cs typeface="Arial" panose="020B0604020202020204" pitchFamily="34" charset="0"/>
                <a:sym typeface="Trebuchet MS" pitchFamily="34" charset="0"/>
              </a:rPr>
              <a:t>Pairs</a:t>
            </a:r>
            <a:endParaRPr lang="fr-FR" altLang="fr-FR" sz="1800" dirty="0">
              <a:cs typeface="Arial" panose="020B0604020202020204" pitchFamily="34" charset="0"/>
              <a:sym typeface="Trebuchet MS" pitchFamily="34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0D26C986-E379-3744-B0D0-BD94F9249C48}"/>
              </a:ext>
            </a:extLst>
          </p:cNvPr>
          <p:cNvSpPr/>
          <p:nvPr/>
        </p:nvSpPr>
        <p:spPr>
          <a:xfrm>
            <a:off x="1025167" y="5149797"/>
            <a:ext cx="4007125" cy="3652458"/>
          </a:xfrm>
          <a:prstGeom prst="ellipse">
            <a:avLst/>
          </a:prstGeom>
          <a:solidFill>
            <a:srgbClr val="DC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defTabSz="914400">
              <a:spcBef>
                <a:spcPts val="1000"/>
              </a:spcBef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 </a:t>
            </a:r>
            <a:r>
              <a:rPr lang="fr-FR" altLang="fr-FR" sz="2000" b="1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Méthodologies et populations  </a:t>
            </a:r>
            <a:endParaRPr lang="fr-FR" altLang="fr-FR" sz="2000" b="1" dirty="0">
              <a:solidFill>
                <a:schemeClr val="bg2">
                  <a:lumMod val="25000"/>
                </a:schemeClr>
              </a:solidFill>
              <a:cs typeface="Arial" panose="020B0604020202020204" pitchFamily="34" charset="0"/>
              <a:sym typeface="Trebuchet MS" pitchFamily="34" charset="0"/>
            </a:endParaRPr>
          </a:p>
          <a:p>
            <a:pPr marL="493713" lvl="1" indent="-263525" defTabSz="9144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Enfants de 2 - 18 ans</a:t>
            </a:r>
          </a:p>
          <a:p>
            <a:pPr marL="493713" lvl="1" indent="-263525" defTabSz="9144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2000" dirty="0" smtClean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Famille</a:t>
            </a: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, école, hôpitaux</a:t>
            </a:r>
          </a:p>
          <a:p>
            <a:pPr marL="493713" lvl="1" indent="-263525" defTabSz="9144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Mixtes Transversales/longitudinales</a:t>
            </a:r>
          </a:p>
          <a:p>
            <a:pPr marL="493713" lvl="1" indent="-263525" defTabSz="9144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cs typeface="Arial" panose="020B0604020202020204" pitchFamily="34" charset="0"/>
                <a:sym typeface="Trebuchet MS" pitchFamily="34" charset="0"/>
              </a:rPr>
              <a:t>Randomisées, rétrospectives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67CA4B2E-BF1C-0746-B355-6E5A0BA1F275}"/>
              </a:ext>
            </a:extLst>
          </p:cNvPr>
          <p:cNvSpPr/>
          <p:nvPr/>
        </p:nvSpPr>
        <p:spPr>
          <a:xfrm>
            <a:off x="5863103" y="5688392"/>
            <a:ext cx="2604219" cy="2576563"/>
          </a:xfrm>
          <a:prstGeom prst="ellipse">
            <a:avLst/>
          </a:prstGeom>
          <a:solidFill>
            <a:srgbClr val="F1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fr-FR" sz="2000" dirty="0">
              <a:ea typeface="MS PGothic" pitchFamily="34" charset="-128"/>
              <a:cs typeface="Arial" panose="020B0604020202020204" pitchFamily="34" charset="0"/>
              <a:sym typeface="Trebuchet MS" pitchFamily="34" charset="0"/>
            </a:endParaRPr>
          </a:p>
          <a:p>
            <a:pPr algn="ctr"/>
            <a:r>
              <a:rPr lang="fr-FR" altLang="fr-FR" sz="2000" b="1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Adversité</a:t>
            </a:r>
          </a:p>
          <a:p>
            <a:pPr algn="ctr"/>
            <a:r>
              <a:rPr lang="fr-FR" altLang="fr-FR" sz="20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Sociale et </a:t>
            </a:r>
            <a:r>
              <a:rPr lang="fr-FR" altLang="fr-FR" sz="2000" dirty="0" smtClean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émotionnelle</a:t>
            </a:r>
            <a:endParaRPr lang="fr-FR" altLang="fr-FR" sz="2000" dirty="0">
              <a:solidFill>
                <a:schemeClr val="bg2">
                  <a:lumMod val="25000"/>
                </a:schemeClr>
              </a:solidFill>
              <a:ea typeface="MS PGothic" pitchFamily="34" charset="-128"/>
              <a:cs typeface="Arial" panose="020B0604020202020204" pitchFamily="34" charset="0"/>
              <a:sym typeface="Trebuchet MS" pitchFamily="34" charset="0"/>
            </a:endParaRPr>
          </a:p>
          <a:p>
            <a:pPr algn="ctr"/>
            <a:endParaRPr lang="fr-FR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BF427B08-9FF5-6E49-BBF3-FDC2680B9441}"/>
              </a:ext>
            </a:extLst>
          </p:cNvPr>
          <p:cNvSpPr/>
          <p:nvPr/>
        </p:nvSpPr>
        <p:spPr>
          <a:xfrm>
            <a:off x="9453456" y="7284928"/>
            <a:ext cx="2674792" cy="2423312"/>
          </a:xfrm>
          <a:prstGeom prst="ellips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ts val="1000"/>
              </a:spcBef>
            </a:pPr>
            <a:r>
              <a:rPr lang="fr-FR" altLang="fr-FR" sz="2000" b="1" dirty="0">
                <a:cs typeface="Arial" panose="020B0604020202020204" pitchFamily="34" charset="0"/>
                <a:sym typeface="Trebuchet MS" pitchFamily="34" charset="0"/>
              </a:rPr>
              <a:t>Individu</a:t>
            </a:r>
          </a:p>
          <a:p>
            <a:pPr algn="ctr" defTabSz="914400">
              <a:spcBef>
                <a:spcPts val="1000"/>
              </a:spcBef>
            </a:pPr>
            <a:r>
              <a:rPr lang="fr-FR" altLang="fr-FR" sz="2000" dirty="0">
                <a:cs typeface="Arial" panose="020B0604020202020204" pitchFamily="34" charset="0"/>
                <a:sym typeface="Trebuchet MS" pitchFamily="34" charset="0"/>
              </a:rPr>
              <a:t>Age, Sexe</a:t>
            </a:r>
          </a:p>
          <a:p>
            <a:pPr algn="ctr" defTabSz="914400">
              <a:spcBef>
                <a:spcPts val="1000"/>
              </a:spcBef>
            </a:pPr>
            <a:r>
              <a:rPr lang="fr-FR" altLang="fr-FR" sz="2000" dirty="0">
                <a:cs typeface="Arial" panose="020B0604020202020204" pitchFamily="34" charset="0"/>
                <a:sym typeface="Trebuchet MS" pitchFamily="34" charset="0"/>
              </a:rPr>
              <a:t>Tempéramen</a:t>
            </a:r>
            <a:r>
              <a:rPr lang="fr-FR" altLang="fr-FR" sz="2000" b="1" dirty="0">
                <a:cs typeface="Arial" panose="020B0604020202020204" pitchFamily="34" charset="0"/>
                <a:sym typeface="Trebuchet MS" pitchFamily="34" charset="0"/>
              </a:rPr>
              <a:t>t</a:t>
            </a:r>
            <a:endParaRPr lang="fr-FR" altLang="fr-FR" sz="1800" dirty="0">
              <a:cs typeface="Arial" panose="020B0604020202020204" pitchFamily="34" charset="0"/>
              <a:sym typeface="Trebuchet MS" pitchFamily="34" charset="0"/>
            </a:endParaRPr>
          </a:p>
        </p:txBody>
      </p:sp>
      <p:sp>
        <p:nvSpPr>
          <p:cNvPr id="3" name="Double flèche verticale 2">
            <a:extLst>
              <a:ext uri="{FF2B5EF4-FFF2-40B4-BE49-F238E27FC236}">
                <a16:creationId xmlns:a16="http://schemas.microsoft.com/office/drawing/2014/main" xmlns="" id="{CB610AB1-775A-5E44-800A-A7AD48BF20B0}"/>
              </a:ext>
            </a:extLst>
          </p:cNvPr>
          <p:cNvSpPr/>
          <p:nvPr/>
        </p:nvSpPr>
        <p:spPr>
          <a:xfrm>
            <a:off x="11736444" y="6608783"/>
            <a:ext cx="412585" cy="1130035"/>
          </a:xfrm>
          <a:prstGeom prst="up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xmlns="" id="{A011018B-3F49-5F4D-9E51-24EBC34D3F20}"/>
              </a:ext>
            </a:extLst>
          </p:cNvPr>
          <p:cNvSpPr/>
          <p:nvPr/>
        </p:nvSpPr>
        <p:spPr>
          <a:xfrm rot="12945782">
            <a:off x="8422966" y="7835739"/>
            <a:ext cx="947651" cy="3678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Flèche vers la droite 26">
            <a:extLst>
              <a:ext uri="{FF2B5EF4-FFF2-40B4-BE49-F238E27FC236}">
                <a16:creationId xmlns:a16="http://schemas.microsoft.com/office/drawing/2014/main" xmlns="" id="{BA11539C-9F12-3E4B-8B63-5810A9BAE14C}"/>
              </a:ext>
            </a:extLst>
          </p:cNvPr>
          <p:cNvSpPr/>
          <p:nvPr/>
        </p:nvSpPr>
        <p:spPr>
          <a:xfrm rot="8686777">
            <a:off x="8424153" y="5904444"/>
            <a:ext cx="947651" cy="36789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756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Présentation de DSE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47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7700189" y="715618"/>
            <a:ext cx="4410531" cy="4194311"/>
          </a:xfrm>
          <a:prstGeom prst="ellipse">
            <a:avLst/>
          </a:prstGeom>
          <a:solidFill>
            <a:srgbClr val="F1A5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altLang="fr-FR" sz="2400" dirty="0">
              <a:ea typeface="MS PGothic" pitchFamily="34" charset="-128"/>
              <a:cs typeface="Arial" panose="020B0604020202020204" pitchFamily="34" charset="0"/>
              <a:sym typeface="Trebuchet MS" pitchFamily="34" charset="0"/>
            </a:endParaRPr>
          </a:p>
          <a:p>
            <a:pPr algn="ctr"/>
            <a:r>
              <a:rPr lang="fr-FR" altLang="fr-FR" sz="2400" b="1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Gouvernance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altLang="fr-FR" sz="24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1 responsable </a:t>
            </a:r>
            <a:r>
              <a:rPr lang="fr-FR" altLang="fr-FR" sz="2400" dirty="0" smtClean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élu</a:t>
            </a:r>
            <a:endParaRPr lang="fr-FR" altLang="fr-FR" sz="2400" dirty="0">
              <a:solidFill>
                <a:schemeClr val="bg2">
                  <a:lumMod val="25000"/>
                </a:schemeClr>
              </a:solidFill>
              <a:ea typeface="MS PGothic" pitchFamily="34" charset="-128"/>
              <a:cs typeface="Arial" panose="020B0604020202020204" pitchFamily="34" charset="0"/>
              <a:sym typeface="Trebuchet MS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altLang="ja-JP" sz="2400" dirty="0">
                <a:solidFill>
                  <a:schemeClr val="bg2">
                    <a:lumMod val="25000"/>
                  </a:schemeClr>
                </a:solidFill>
                <a:ea typeface="MS PGothic" pitchFamily="34" charset="-128"/>
                <a:cs typeface="Arial" panose="020B0604020202020204" pitchFamily="34" charset="0"/>
                <a:sym typeface="Trebuchet MS" pitchFamily="34" charset="0"/>
              </a:rPr>
              <a:t>2 membres du CG</a:t>
            </a:r>
          </a:p>
          <a:p>
            <a:pPr algn="ctr"/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Ellipse 30"/>
          <p:cNvSpPr/>
          <p:nvPr/>
        </p:nvSpPr>
        <p:spPr>
          <a:xfrm>
            <a:off x="1693926" y="1789559"/>
            <a:ext cx="3894074" cy="3405294"/>
          </a:xfrm>
          <a:prstGeom prst="ellips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ts val="1000"/>
              </a:spcBef>
            </a:pPr>
            <a:r>
              <a:rPr lang="fr-FR" altLang="fr-FR" sz="2400" b="1" dirty="0">
                <a:solidFill>
                  <a:schemeClr val="bg1"/>
                </a:solidFill>
                <a:cs typeface="Arial" panose="020B0604020202020204" pitchFamily="34" charset="0"/>
                <a:sym typeface="Trebuchet MS" pitchFamily="34" charset="0"/>
              </a:rPr>
              <a:t>4 </a:t>
            </a:r>
            <a:r>
              <a:rPr lang="fr-FR" altLang="fr-FR" sz="2400" b="1" dirty="0">
                <a:cs typeface="Arial" panose="020B0604020202020204" pitchFamily="34" charset="0"/>
                <a:sym typeface="Trebuchet MS" pitchFamily="34" charset="0"/>
              </a:rPr>
              <a:t>supports 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altLang="fr-FR" sz="2400" dirty="0">
                <a:cs typeface="Arial" panose="020B0604020202020204" pitchFamily="34" charset="0"/>
                <a:sym typeface="Trebuchet MS" pitchFamily="34" charset="0"/>
              </a:rPr>
              <a:t>4 </a:t>
            </a:r>
            <a:r>
              <a:rPr lang="fr-FR" altLang="fr-FR" sz="2400" dirty="0" smtClean="0">
                <a:cs typeface="Arial" panose="020B0604020202020204" pitchFamily="34" charset="0"/>
                <a:sym typeface="Trebuchet MS" pitchFamily="34" charset="0"/>
              </a:rPr>
              <a:t>MCF </a:t>
            </a:r>
            <a:r>
              <a:rPr lang="fr-FR" altLang="fr-FR" sz="2400" dirty="0">
                <a:cs typeface="Arial" panose="020B0604020202020204" pitchFamily="34" charset="0"/>
                <a:sym typeface="Trebuchet MS" pitchFamily="34" charset="0"/>
              </a:rPr>
              <a:t>dont 1 HDR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altLang="fr-FR" sz="2400" dirty="0">
                <a:cs typeface="Arial" panose="020B0604020202020204" pitchFamily="34" charset="0"/>
                <a:sym typeface="Trebuchet MS" pitchFamily="34" charset="0"/>
              </a:rPr>
              <a:t> 1 ATER </a:t>
            </a:r>
            <a:endParaRPr lang="fr-FR" altLang="fr-FR" sz="2000" dirty="0">
              <a:cs typeface="Arial" panose="020B0604020202020204" pitchFamily="34" charset="0"/>
              <a:sym typeface="Trebuchet MS" pitchFamily="34" charset="0"/>
            </a:endParaRPr>
          </a:p>
        </p:txBody>
      </p:sp>
      <p:sp>
        <p:nvSpPr>
          <p:cNvPr id="34" name="Ellipse 33"/>
          <p:cNvSpPr/>
          <p:nvPr/>
        </p:nvSpPr>
        <p:spPr>
          <a:xfrm>
            <a:off x="5588000" y="4283805"/>
            <a:ext cx="4397643" cy="400626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ts val="1000"/>
              </a:spcBef>
            </a:pPr>
            <a:r>
              <a:rPr lang="fr-FR" altLang="fr-FR" sz="2400" b="1" dirty="0">
                <a:cs typeface="Arial" panose="020B0604020202020204" pitchFamily="34" charset="0"/>
                <a:sym typeface="Trebuchet MS" pitchFamily="34" charset="0"/>
              </a:rPr>
              <a:t>Séminaires </a:t>
            </a:r>
            <a:r>
              <a:rPr lang="fr-FR" altLang="fr-FR" sz="2400" b="1" dirty="0" smtClean="0">
                <a:cs typeface="Arial" panose="020B0604020202020204" pitchFamily="34" charset="0"/>
                <a:sym typeface="Trebuchet MS" pitchFamily="34" charset="0"/>
              </a:rPr>
              <a:t>doctoraux</a:t>
            </a:r>
            <a:endParaRPr lang="fr-FR" altLang="fr-FR" sz="2400" b="1" dirty="0">
              <a:cs typeface="Arial" panose="020B0604020202020204" pitchFamily="34" charset="0"/>
              <a:sym typeface="Trebuchet MS" pitchFamily="34" charset="0"/>
            </a:endParaRPr>
          </a:p>
          <a:p>
            <a:pPr marL="342900" indent="-342900" algn="ctr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altLang="fr-FR" sz="2400" dirty="0" smtClean="0">
                <a:cs typeface="Arial" panose="020B0604020202020204" pitchFamily="34" charset="0"/>
                <a:sym typeface="Trebuchet MS" pitchFamily="34" charset="0"/>
              </a:rPr>
              <a:t>en </a:t>
            </a:r>
            <a:r>
              <a:rPr lang="fr-FR" altLang="fr-FR" sz="2400" dirty="0">
                <a:cs typeface="Arial" panose="020B0604020202020204" pitchFamily="34" charset="0"/>
                <a:sym typeface="Trebuchet MS" pitchFamily="34" charset="0"/>
              </a:rPr>
              <a:t>lien avec </a:t>
            </a:r>
            <a:r>
              <a:rPr lang="fr-FR" altLang="fr-FR" sz="2400" dirty="0" smtClean="0">
                <a:cs typeface="Arial" panose="020B0604020202020204" pitchFamily="34" charset="0"/>
                <a:sym typeface="Trebuchet MS" pitchFamily="34" charset="0"/>
              </a:rPr>
              <a:t>Evaclipsy</a:t>
            </a:r>
          </a:p>
          <a:p>
            <a:pPr marL="342900" indent="-342900" algn="ctr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altLang="fr-FR" sz="2400" dirty="0" smtClean="0">
                <a:cs typeface="Arial" panose="020B0604020202020204" pitchFamily="34" charset="0"/>
                <a:sym typeface="Trebuchet MS" pitchFamily="34" charset="0"/>
              </a:rPr>
              <a:t>interne</a:t>
            </a:r>
            <a:endParaRPr lang="fr-FR" altLang="fr-FR" sz="2400" dirty="0">
              <a:cs typeface="Arial" panose="020B0604020202020204" pitchFamily="34" charset="0"/>
              <a:sym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57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Bilan quantitatif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48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353787" y="817611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937" y="8679577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Espace réservé du contenu 6">
            <a:extLst>
              <a:ext uri="{FF2B5EF4-FFF2-40B4-BE49-F238E27FC236}">
                <a16:creationId xmlns:a16="http://schemas.microsoft.com/office/drawing/2014/main" xmlns="" id="{17842F9D-1A33-C241-86BA-02A388B324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0706389"/>
              </p:ext>
            </p:extLst>
          </p:nvPr>
        </p:nvGraphicFramePr>
        <p:xfrm>
          <a:off x="894080" y="1395709"/>
          <a:ext cx="11216640" cy="70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1831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/>
          <a:lstStyle/>
          <a:p>
            <a:r>
              <a:rPr lang="fr-FR" b="1" dirty="0">
                <a:solidFill>
                  <a:srgbClr val="C00000"/>
                </a:solidFill>
              </a:rPr>
              <a:t>Analyse SWOT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49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086678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4046" y="1735610"/>
            <a:ext cx="2108736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POINTS FORTS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033575" y="1761304"/>
            <a:ext cx="4237657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Publications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d’un bon niveau, notamment au niveau </a:t>
            </a:r>
            <a:r>
              <a:rPr lang="fr-FR" sz="20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international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Implication dans des </a:t>
            </a:r>
            <a:r>
              <a:rPr lang="fr-FR" sz="2000" b="1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problématiques sociétales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donnant lieu à des financements, notamment ANR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5862" y="5229041"/>
            <a:ext cx="1895826" cy="423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D8232A"/>
                </a:solidFill>
              </a:rPr>
              <a:t>RISQUES</a:t>
            </a:r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9858093" y="1843425"/>
            <a:ext cx="0" cy="1390650"/>
          </a:xfrm>
          <a:prstGeom prst="line">
            <a:avLst/>
          </a:prstGeom>
          <a:ln w="76200">
            <a:solidFill>
              <a:srgbClr val="D82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6246980" y="1703403"/>
            <a:ext cx="3317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2000" dirty="0">
                <a:latin typeface="+mn-lt"/>
              </a:rPr>
              <a:t>Collaboration avec les </a:t>
            </a:r>
            <a:r>
              <a:rPr lang="fr-FR" sz="2000" b="1" dirty="0">
                <a:latin typeface="+mn-lt"/>
              </a:rPr>
              <a:t>autres équipes</a:t>
            </a:r>
            <a:r>
              <a:rPr lang="fr-FR" sz="2000" dirty="0">
                <a:latin typeface="+mn-lt"/>
              </a:rPr>
              <a:t> </a:t>
            </a:r>
          </a:p>
          <a:p>
            <a:pPr marL="285750" indent="-285750" algn="r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fr-FR" sz="2000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807110" y="1703403"/>
            <a:ext cx="3197690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D8232A"/>
                </a:solidFill>
              </a:rPr>
              <a:t>POINTS A AMÉLIORER</a:t>
            </a: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10062052" y="5292508"/>
            <a:ext cx="0" cy="1390650"/>
          </a:xfrm>
          <a:prstGeom prst="line">
            <a:avLst/>
          </a:prstGeom>
          <a:ln w="76200">
            <a:solidFill>
              <a:srgbClr val="D823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6621002" y="5292508"/>
            <a:ext cx="3395471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Absence de </a:t>
            </a:r>
            <a:r>
              <a:rPr lang="fr-FR" sz="2000" b="1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poste de PR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</a:t>
            </a:r>
          </a:p>
          <a:p>
            <a:pPr marL="731543" lvl="1" indent="-243848" defTabSz="975390" fontAlgn="auto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Nombre </a:t>
            </a:r>
            <a:r>
              <a:rPr lang="fr-FR" sz="2000" b="1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restreint</a:t>
            </a:r>
            <a:r>
              <a:rPr lang="fr-FR" sz="2000" b="1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de titulaires</a:t>
            </a:r>
            <a:r>
              <a:rPr lang="fr-FR" sz="2000" dirty="0">
                <a:solidFill>
                  <a:prstClr val="black"/>
                </a:solidFill>
                <a:latin typeface="Calibri Light" panose="020F0302020204030204"/>
                <a:ea typeface="+mn-ea"/>
                <a:cs typeface="+mn-cs"/>
              </a:rPr>
              <a:t> (+ surcharge administrative </a:t>
            </a:r>
            <a:r>
              <a:rPr lang="fr-FR" sz="2000" dirty="0">
                <a:solidFill>
                  <a:schemeClr val="tx1"/>
                </a:solidFill>
                <a:latin typeface="Calibri Light" panose="020F0302020204030204"/>
                <a:ea typeface="+mn-ea"/>
                <a:cs typeface="+mn-cs"/>
              </a:rPr>
              <a:t>/ + difficulté pour une EC de publier)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-498289" y="5086735"/>
            <a:ext cx="3394710" cy="565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OPPORTUNITES</a:t>
            </a:r>
          </a:p>
        </p:txBody>
      </p:sp>
      <p:cxnSp>
        <p:nvCxnSpPr>
          <p:cNvPr id="19" name="Connecteur droit 18"/>
          <p:cNvCxnSpPr/>
          <p:nvPr/>
        </p:nvCxnSpPr>
        <p:spPr>
          <a:xfrm flipH="1">
            <a:off x="2455149" y="5353163"/>
            <a:ext cx="0" cy="139065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455149" y="5318956"/>
            <a:ext cx="37261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3238" lvl="0" indent="-306388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fr-FR" sz="2000" b="1" dirty="0">
                <a:latin typeface="+mn-lt"/>
              </a:rPr>
              <a:t>Collaboration inter-équipes</a:t>
            </a:r>
            <a:r>
              <a:rPr lang="fr-FR" sz="2000" dirty="0">
                <a:latin typeface="+mn-lt"/>
              </a:rPr>
              <a:t> </a:t>
            </a:r>
          </a:p>
          <a:p>
            <a:pPr marL="503238" lvl="0" indent="-306388">
              <a:tabLst>
                <a:tab pos="393700" algn="l"/>
              </a:tabLst>
            </a:pPr>
            <a:r>
              <a:rPr lang="fr-FR" sz="2000" dirty="0">
                <a:latin typeface="+mn-lt"/>
                <a:sym typeface="Wingdings" pitchFamily="2" charset="2"/>
              </a:rPr>
              <a:t>      </a:t>
            </a:r>
            <a:r>
              <a:rPr lang="fr-FR" sz="2000" dirty="0">
                <a:latin typeface="+mn-lt"/>
              </a:rPr>
              <a:t>ancrage des recherches dans une pratique clinique</a:t>
            </a:r>
          </a:p>
          <a:p>
            <a:pPr marL="503238" lvl="0" indent="-306388">
              <a:tabLst>
                <a:tab pos="393700" algn="l"/>
              </a:tabLst>
            </a:pPr>
            <a:r>
              <a:rPr lang="fr-FR" sz="2000" dirty="0">
                <a:latin typeface="+mn-lt"/>
                <a:sym typeface="Wingdings" pitchFamily="2" charset="2"/>
              </a:rPr>
              <a:t>      </a:t>
            </a:r>
            <a:r>
              <a:rPr lang="fr-FR" sz="2000" dirty="0">
                <a:latin typeface="+mn-lt"/>
              </a:rPr>
              <a:t>renforcement du croisement entre méthodes quantitatives et qualitatives. </a:t>
            </a:r>
          </a:p>
          <a:p>
            <a:pPr marL="503238" indent="-306388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fr-FR" sz="2000" b="1" dirty="0">
                <a:latin typeface="+mn-lt"/>
              </a:rPr>
              <a:t>Plateforme de recherche</a:t>
            </a:r>
            <a:r>
              <a:rPr lang="fr-FR" sz="2000" dirty="0">
                <a:latin typeface="+mn-lt"/>
              </a:rPr>
              <a:t> EPN-R</a:t>
            </a:r>
          </a:p>
          <a:p>
            <a:pPr marL="546100" indent="-303213"/>
            <a:r>
              <a:rPr lang="fr-FR" sz="2000" dirty="0">
                <a:latin typeface="+mn-lt"/>
                <a:sym typeface="Wingdings" pitchFamily="2" charset="2"/>
              </a:rPr>
              <a:t>    </a:t>
            </a:r>
            <a:r>
              <a:rPr lang="fr-FR" sz="2000" dirty="0">
                <a:latin typeface="+mn-lt"/>
              </a:rPr>
              <a:t> études par observation dans des salles dédiées.  </a:t>
            </a:r>
          </a:p>
        </p:txBody>
      </p:sp>
      <p:cxnSp>
        <p:nvCxnSpPr>
          <p:cNvPr id="25" name="Connecteur droit 24"/>
          <p:cNvCxnSpPr/>
          <p:nvPr/>
        </p:nvCxnSpPr>
        <p:spPr>
          <a:xfrm flipH="1">
            <a:off x="2455149" y="1880851"/>
            <a:ext cx="0" cy="139065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lèche à quatre pointes 20"/>
          <p:cNvSpPr/>
          <p:nvPr/>
        </p:nvSpPr>
        <p:spPr>
          <a:xfrm rot="17824620">
            <a:off x="6096043" y="4051846"/>
            <a:ext cx="1049916" cy="1019123"/>
          </a:xfrm>
          <a:prstGeom prst="quadArrow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2313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u contenu 2"/>
          <p:cNvSpPr>
            <a:spLocks noGrp="1"/>
          </p:cNvSpPr>
          <p:nvPr>
            <p:ph idx="1"/>
          </p:nvPr>
        </p:nvSpPr>
        <p:spPr>
          <a:xfrm>
            <a:off x="871190" y="1545430"/>
            <a:ext cx="11533471" cy="6393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Instances décisionnelles </a:t>
            </a:r>
            <a:endParaRPr lang="fr-FR" sz="24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>
                <a:cs typeface="Arial" panose="020B0604020202020204" pitchFamily="34" charset="0"/>
              </a:rPr>
              <a:t> Direction de l’EA (directrice / directrice adjointe - élues) </a:t>
            </a:r>
            <a:r>
              <a:rPr lang="fr-FR" sz="2400" dirty="0" smtClean="0">
                <a:cs typeface="Arial" panose="020B0604020202020204" pitchFamily="34" charset="0"/>
              </a:rPr>
              <a:t>(alternance de direction entre équipes)</a:t>
            </a:r>
            <a:endParaRPr lang="fr-FR" sz="24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fr-FR" sz="2400" dirty="0">
                <a:cs typeface="Arial" panose="020B0604020202020204" pitchFamily="34" charset="0"/>
              </a:rPr>
              <a:t> Conseil de gestion (CG)  de l’EA : 8 membres titulaires et 2 doctorants </a:t>
            </a:r>
            <a:r>
              <a:rPr lang="fr-FR" sz="2400" dirty="0" smtClean="0">
                <a:cs typeface="Arial" panose="020B0604020202020204" pitchFamily="34" charset="0"/>
              </a:rPr>
              <a:t>(élus</a:t>
            </a:r>
            <a:r>
              <a:rPr lang="fr-FR" sz="2400" dirty="0">
                <a:cs typeface="Arial" panose="020B0604020202020204" pitchFamily="34" charset="0"/>
              </a:rPr>
              <a:t>)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>
                <a:cs typeface="Arial" panose="020B0604020202020204" pitchFamily="34" charset="0"/>
              </a:rPr>
              <a:t> Chaque équipe est représentée de façon proportionnelle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>
                <a:cs typeface="Arial" panose="020B0604020202020204" pitchFamily="34" charset="0"/>
              </a:rPr>
              <a:t> Règlement </a:t>
            </a:r>
            <a:r>
              <a:rPr lang="fr-FR" sz="2400" dirty="0" smtClean="0">
                <a:cs typeface="Arial" panose="020B0604020202020204" pitchFamily="34" charset="0"/>
              </a:rPr>
              <a:t>intérieur, Charte de bonne conduite et Charte éthique.</a:t>
            </a:r>
          </a:p>
          <a:p>
            <a:pPr marL="0" indent="0">
              <a:buNone/>
            </a:pPr>
            <a:endParaRPr lang="fr-FR" sz="24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Finances 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>
                <a:cs typeface="Arial" panose="020B0604020202020204" pitchFamily="34" charset="0"/>
              </a:rPr>
              <a:t>1 budget géré </a:t>
            </a:r>
            <a:r>
              <a:rPr lang="fr-FR" sz="2400" dirty="0" smtClean="0">
                <a:cs typeface="Arial" panose="020B0604020202020204" pitchFamily="34" charset="0"/>
              </a:rPr>
              <a:t>par chacune des équipes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 smtClean="0">
                <a:cs typeface="Arial" panose="020B0604020202020204" pitchFamily="34" charset="0"/>
              </a:rPr>
              <a:t>1 budget commun servant aux activités communes (10 % du budget) </a:t>
            </a:r>
            <a:endParaRPr lang="fr-FR" sz="2400" dirty="0"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C00000"/>
                </a:solidFill>
                <a:cs typeface="Arial" panose="020B0604020202020204" pitchFamily="34" charset="0"/>
              </a:rPr>
              <a:t>Instances consultatives</a:t>
            </a:r>
          </a:p>
          <a:p>
            <a:pPr marL="0" indent="0">
              <a:buFont typeface="Wingdings" pitchFamily="2" charset="2"/>
              <a:buChar char="Ø"/>
            </a:pPr>
            <a:r>
              <a:rPr lang="fr-FR" sz="2400" dirty="0">
                <a:cs typeface="Arial" panose="020B0604020202020204" pitchFamily="34" charset="0"/>
              </a:rPr>
              <a:t> Comité scientifique (</a:t>
            </a:r>
            <a:r>
              <a:rPr lang="fr-FR" sz="2400" dirty="0" smtClean="0">
                <a:cs typeface="Arial" panose="020B0604020202020204" pitchFamily="34" charset="0"/>
              </a:rPr>
              <a:t>CS, tous </a:t>
            </a:r>
            <a:r>
              <a:rPr lang="fr-FR" sz="2400" dirty="0">
                <a:cs typeface="Arial" panose="020B0604020202020204" pitchFamily="34" charset="0"/>
              </a:rPr>
              <a:t>les titulaires et les représentants étudiants)</a:t>
            </a:r>
          </a:p>
          <a:p>
            <a:pPr marL="0" indent="0">
              <a:buFont typeface="Wingdings" pitchFamily="2" charset="2"/>
              <a:buChar char="Ø"/>
            </a:pPr>
            <a:r>
              <a:rPr lang="fr-FR" sz="2400" dirty="0">
                <a:cs typeface="Arial" panose="020B0604020202020204" pitchFamily="34" charset="0"/>
              </a:rPr>
              <a:t> Assemblée Générale (une par an) titulaires, associés, émérites, </a:t>
            </a:r>
            <a:r>
              <a:rPr lang="fr-FR" sz="2400" dirty="0" smtClean="0">
                <a:cs typeface="Arial" panose="020B0604020202020204" pitchFamily="34" charset="0"/>
              </a:rPr>
              <a:t>doctorants</a:t>
            </a:r>
          </a:p>
          <a:p>
            <a:pPr marL="0" indent="0">
              <a:buFont typeface="Wingdings" pitchFamily="2" charset="2"/>
              <a:buChar char="Ø"/>
            </a:pPr>
            <a:endParaRPr lang="fr-FR" sz="2400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fr-FR" sz="2400" b="1" dirty="0"/>
              <a:t>Réunions régulières du CG et une fois par semestre du </a:t>
            </a:r>
            <a:r>
              <a:rPr lang="fr-FR" sz="2400" b="1" dirty="0" smtClean="0"/>
              <a:t>CS</a:t>
            </a:r>
            <a:endParaRPr lang="fr-FR" sz="2400" b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  <p:sp>
        <p:nvSpPr>
          <p:cNvPr id="6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695297" y="121725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 smtClean="0">
                <a:solidFill>
                  <a:srgbClr val="C00000"/>
                </a:solidFill>
              </a:rPr>
              <a:t>Gouvernance </a:t>
            </a:r>
            <a:endParaRPr lang="fr-FR" sz="4690" b="1" dirty="0">
              <a:solidFill>
                <a:srgbClr val="C00000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307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C00000"/>
                </a:solidFill>
              </a:rPr>
              <a:t>Contribution à l’axe 2</a:t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3100" b="1" dirty="0">
                <a:solidFill>
                  <a:srgbClr val="C00000"/>
                </a:solidFill>
              </a:rPr>
              <a:t>Santé psychique tout au long de la vie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50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06493" y="1681102"/>
            <a:ext cx="1159685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Une production phare à l’international : ANR Gay dads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F5FBB67-1DBB-0642-ACAC-4E72AB2B2316}"/>
              </a:ext>
            </a:extLst>
          </p:cNvPr>
          <p:cNvSpPr/>
          <p:nvPr/>
        </p:nvSpPr>
        <p:spPr>
          <a:xfrm>
            <a:off x="619662" y="2642502"/>
            <a:ext cx="1158368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ANR  européenne </a:t>
            </a:r>
            <a:r>
              <a:rPr lang="fr-FR" sz="2400" dirty="0">
                <a:latin typeface="+mn-lt"/>
                <a:cs typeface="Arial" panose="020B0604020202020204" pitchFamily="34" charset="0"/>
              </a:rPr>
              <a:t>(UK, Pays-Bas et France) (3 ACL) (199 564 € )</a:t>
            </a:r>
          </a:p>
          <a:p>
            <a:endParaRPr lang="fr-FR" sz="2400" dirty="0">
              <a:latin typeface="+mn-lt"/>
              <a:cs typeface="Arial" panose="020B0604020202020204" pitchFamily="34" charset="0"/>
            </a:endParaRPr>
          </a:p>
          <a:p>
            <a:r>
              <a:rPr lang="fr-FR" sz="2400" b="1" dirty="0">
                <a:latin typeface="+mn-lt"/>
              </a:rPr>
              <a:t>Question de recherche </a:t>
            </a:r>
          </a:p>
          <a:p>
            <a:pPr marL="70485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+mn-lt"/>
              </a:rPr>
              <a:t>Effet de la parentalité homoparentale sur le bien-être parental et le développement des enfants </a:t>
            </a:r>
          </a:p>
          <a:p>
            <a:pPr marL="361950"/>
            <a:endParaRPr lang="fr-FR" sz="2400" dirty="0">
              <a:latin typeface="+mn-lt"/>
            </a:endParaRPr>
          </a:p>
          <a:p>
            <a:r>
              <a:rPr lang="fr-FR" sz="2400" b="1" dirty="0">
                <a:latin typeface="+mn-lt"/>
                <a:cs typeface="Arial" panose="020B0604020202020204" pitchFamily="34" charset="0"/>
              </a:rPr>
              <a:t>Méthodologie </a:t>
            </a:r>
          </a:p>
          <a:p>
            <a:pPr marL="704850" lvl="5" indent="-342900">
              <a:buFont typeface="Arial" panose="020B0604020202020204" pitchFamily="34" charset="0"/>
              <a:buChar char="•"/>
              <a:tabLst>
                <a:tab pos="885825" algn="l"/>
                <a:tab pos="24780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	Comparaison entre 2 groupes </a:t>
            </a:r>
          </a:p>
          <a:p>
            <a:pPr marL="819150" lvl="6">
              <a:tabLst>
                <a:tab pos="885825" algn="l"/>
                <a:tab pos="24780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	      - Parents homosexuels + GPA  ou PMA</a:t>
            </a:r>
          </a:p>
          <a:p>
            <a:pPr marL="819150" lvl="6">
              <a:tabLst>
                <a:tab pos="885825" algn="l"/>
                <a:tab pos="24780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       - Parents hétérosexuels + PMA</a:t>
            </a:r>
          </a:p>
          <a:p>
            <a:pPr marL="704850" lvl="5" indent="-342900">
              <a:buFont typeface="Arial" panose="020B0604020202020204" pitchFamily="34" charset="0"/>
              <a:buChar char="•"/>
              <a:tabLst>
                <a:tab pos="885825" algn="l"/>
                <a:tab pos="1147763" algn="l"/>
                <a:tab pos="1550988" algn="l"/>
              </a:tabLst>
            </a:pPr>
            <a:r>
              <a:rPr lang="fr-FR" sz="2400" dirty="0">
                <a:latin typeface="+mn-lt"/>
              </a:rPr>
              <a:t>Questionnaires et observation en contexte</a:t>
            </a:r>
          </a:p>
          <a:p>
            <a:pPr marL="361950" lvl="5">
              <a:tabLst>
                <a:tab pos="885825" algn="l"/>
                <a:tab pos="1147763" algn="l"/>
                <a:tab pos="1550988" algn="l"/>
              </a:tabLst>
            </a:pPr>
            <a:endParaRPr lang="fr-FR" sz="2400" dirty="0">
              <a:latin typeface="+mn-lt"/>
            </a:endParaRPr>
          </a:p>
          <a:p>
            <a:pPr marL="17463" lvl="5">
              <a:tabLst>
                <a:tab pos="354013" algn="l"/>
                <a:tab pos="876300" algn="l"/>
                <a:tab pos="1550988" algn="l"/>
              </a:tabLst>
            </a:pPr>
            <a:r>
              <a:rPr lang="fr-FR" sz="2400" b="1" dirty="0">
                <a:latin typeface="+mn-lt"/>
              </a:rPr>
              <a:t>Résultats</a:t>
            </a:r>
            <a:r>
              <a:rPr lang="fr-FR" sz="2400" dirty="0">
                <a:latin typeface="+mn-lt"/>
              </a:rPr>
              <a:t> </a:t>
            </a:r>
          </a:p>
          <a:p>
            <a:pPr marL="931863" lvl="6" indent="-457200">
              <a:buFont typeface="Arial" panose="020B0604020202020204" pitchFamily="34" charset="0"/>
              <a:buChar char="•"/>
              <a:tabLst>
                <a:tab pos="354013" algn="l"/>
                <a:tab pos="876300" algn="l"/>
                <a:tab pos="15509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Bien-être parental : équivalence entre les 3 groupes</a:t>
            </a:r>
          </a:p>
          <a:p>
            <a:pPr marL="931863" lvl="6" indent="-457200">
              <a:buFont typeface="Arial" panose="020B0604020202020204" pitchFamily="34" charset="0"/>
              <a:buChar char="•"/>
              <a:tabLst>
                <a:tab pos="354013" algn="l"/>
                <a:tab pos="876300" algn="l"/>
                <a:tab pos="15509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Qualité de l’attachement à 12 mois : analyses en cours</a:t>
            </a:r>
          </a:p>
        </p:txBody>
      </p:sp>
    </p:spTree>
    <p:extLst>
      <p:ext uri="{BB962C8B-B14F-4D97-AF65-F5344CB8AC3E}">
        <p14:creationId xmlns:p14="http://schemas.microsoft.com/office/powerpoint/2010/main" val="42357553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5297" y="95221"/>
            <a:ext cx="11216640" cy="1123980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srgbClr val="C00000"/>
                </a:solidFill>
              </a:rPr>
              <a:t>Contribution à l’axe 3</a:t>
            </a:r>
            <a:r>
              <a:rPr lang="fr-FR" b="1" dirty="0">
                <a:solidFill>
                  <a:srgbClr val="C00000"/>
                </a:solidFill>
              </a:rPr>
              <a:t/>
            </a:r>
            <a:br>
              <a:rPr lang="fr-FR" b="1" dirty="0">
                <a:solidFill>
                  <a:srgbClr val="C00000"/>
                </a:solidFill>
              </a:rPr>
            </a:br>
            <a:r>
              <a:rPr lang="fr-FR" sz="2400" b="1" dirty="0">
                <a:solidFill>
                  <a:srgbClr val="C00000"/>
                </a:solidFill>
              </a:rPr>
              <a:t>Processus psychopathologiques et processus psychothérapeutiques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831766"/>
            <a:ext cx="4285916" cy="1004104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cxnSp>
        <p:nvCxnSpPr>
          <p:cNvPr id="11" name="Connecteur droit 10"/>
          <p:cNvCxnSpPr/>
          <p:nvPr/>
        </p:nvCxnSpPr>
        <p:spPr>
          <a:xfrm>
            <a:off x="788063" y="123245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FD82E86-6977-4F4F-AAB8-4ED0C5AEB0A3}"/>
              </a:ext>
            </a:extLst>
          </p:cNvPr>
          <p:cNvSpPr txBox="1"/>
          <p:nvPr/>
        </p:nvSpPr>
        <p:spPr>
          <a:xfrm>
            <a:off x="854272" y="1450792"/>
            <a:ext cx="1089869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Une production phare : Modélisation du tempérament alimentaire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96B8F9-0179-2640-B01C-1E100C740944}"/>
              </a:ext>
            </a:extLst>
          </p:cNvPr>
          <p:cNvSpPr/>
          <p:nvPr/>
        </p:nvSpPr>
        <p:spPr>
          <a:xfrm>
            <a:off x="838057" y="2310355"/>
            <a:ext cx="1158368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latin typeface="+mn-lt"/>
                <a:cs typeface="Arial" panose="020B0604020202020204" pitchFamily="34" charset="0"/>
              </a:rPr>
              <a:t>Programme en 5 étapes (3 ACL / 57 340 € , </a:t>
            </a:r>
            <a:r>
              <a:rPr lang="fr-FR" sz="2400" dirty="0" smtClean="0">
                <a:latin typeface="+mn-lt"/>
                <a:cs typeface="Arial" panose="020B0604020202020204" pitchFamily="34" charset="0"/>
              </a:rPr>
              <a:t>financement autre)</a:t>
            </a:r>
            <a:endParaRPr lang="fr-FR" sz="2400" dirty="0">
              <a:latin typeface="+mn-lt"/>
              <a:cs typeface="Arial" panose="020B0604020202020204" pitchFamily="34" charset="0"/>
            </a:endParaRPr>
          </a:p>
          <a:p>
            <a:endParaRPr lang="fr-FR" sz="2400" dirty="0">
              <a:latin typeface="+mn-lt"/>
              <a:cs typeface="Arial" panose="020B0604020202020204" pitchFamily="34" charset="0"/>
            </a:endParaRPr>
          </a:p>
          <a:p>
            <a:r>
              <a:rPr lang="fr-FR" sz="2400" b="1" dirty="0">
                <a:latin typeface="+mn-lt"/>
              </a:rPr>
              <a:t>Question de recherche </a:t>
            </a:r>
          </a:p>
          <a:p>
            <a:pPr marL="70485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+mn-lt"/>
              </a:rPr>
              <a:t>Peut-on modéliser le tempérament alimentaire  ?</a:t>
            </a:r>
          </a:p>
          <a:p>
            <a:pPr marL="70485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+mn-lt"/>
              </a:rPr>
              <a:t>Lien avec :  risque de surpoids, consommations alimentaires, pratiques éducatives parentales </a:t>
            </a:r>
          </a:p>
          <a:p>
            <a:pPr marL="987425" indent="-625475">
              <a:buFont typeface="Arial" panose="020B0604020202020204" pitchFamily="34" charset="0"/>
              <a:buChar char="•"/>
            </a:pPr>
            <a:endParaRPr lang="fr-FR" sz="2400" dirty="0">
              <a:latin typeface="+mn-lt"/>
            </a:endParaRPr>
          </a:p>
          <a:p>
            <a:r>
              <a:rPr lang="fr-FR" sz="2400" b="1" dirty="0">
                <a:latin typeface="+mn-lt"/>
                <a:cs typeface="Arial" panose="020B0604020202020204" pitchFamily="34" charset="0"/>
              </a:rPr>
              <a:t>Méthodologie </a:t>
            </a:r>
          </a:p>
          <a:p>
            <a:pPr marL="704850" lvl="5" indent="-342900">
              <a:buFont typeface="Arial" panose="020B0604020202020204" pitchFamily="34" charset="0"/>
              <a:buChar char="•"/>
              <a:tabLst>
                <a:tab pos="885825" algn="l"/>
                <a:tab pos="24780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959 enfants entre 7 et 14 ans (dont 545 pesés et mesurés)</a:t>
            </a:r>
            <a:endParaRPr lang="fr-FR" sz="2400" dirty="0">
              <a:latin typeface="+mn-lt"/>
            </a:endParaRPr>
          </a:p>
          <a:p>
            <a:pPr marL="704850" lvl="5" indent="-342900">
              <a:buFont typeface="Arial" panose="020B0604020202020204" pitchFamily="34" charset="0"/>
              <a:buChar char="•"/>
              <a:tabLst>
                <a:tab pos="885825" algn="l"/>
                <a:tab pos="1147763" algn="l"/>
                <a:tab pos="1550988" algn="l"/>
              </a:tabLst>
            </a:pPr>
            <a:r>
              <a:rPr lang="fr-FR" sz="2400" dirty="0">
                <a:latin typeface="+mn-lt"/>
              </a:rPr>
              <a:t>Questionnaires et tâches comportementales, observations</a:t>
            </a:r>
          </a:p>
          <a:p>
            <a:pPr marL="704850" lvl="5" indent="-342900">
              <a:buFont typeface="Arial" panose="020B0604020202020204" pitchFamily="34" charset="0"/>
              <a:buChar char="•"/>
              <a:tabLst>
                <a:tab pos="885825" algn="l"/>
                <a:tab pos="1147763" algn="l"/>
                <a:tab pos="1550988" algn="l"/>
              </a:tabLst>
            </a:pPr>
            <a:r>
              <a:rPr lang="fr-FR" sz="2400" dirty="0">
                <a:latin typeface="+mn-lt"/>
              </a:rPr>
              <a:t>Etudes transversales (SEM) et protocole randomisé apparié (observation au sein des familles)</a:t>
            </a:r>
          </a:p>
          <a:p>
            <a:pPr marL="361950" lvl="5" indent="665163">
              <a:buFont typeface="Arial" panose="020B0604020202020204" pitchFamily="34" charset="0"/>
              <a:buChar char="•"/>
              <a:tabLst>
                <a:tab pos="885825" algn="l"/>
                <a:tab pos="1147763" algn="l"/>
                <a:tab pos="1550988" algn="l"/>
              </a:tabLst>
            </a:pPr>
            <a:endParaRPr lang="fr-FR" sz="2400" dirty="0">
              <a:latin typeface="+mn-lt"/>
            </a:endParaRPr>
          </a:p>
          <a:p>
            <a:pPr marL="17463" lvl="5">
              <a:tabLst>
                <a:tab pos="354013" algn="l"/>
                <a:tab pos="876300" algn="l"/>
                <a:tab pos="1550988" algn="l"/>
              </a:tabLst>
            </a:pPr>
            <a:r>
              <a:rPr lang="fr-FR" sz="2400" b="1" dirty="0">
                <a:latin typeface="+mn-lt"/>
              </a:rPr>
              <a:t>Résultats </a:t>
            </a:r>
          </a:p>
          <a:p>
            <a:pPr marL="817563" lvl="6" indent="-342900">
              <a:buFont typeface="Arial" panose="020B0604020202020204" pitchFamily="34" charset="0"/>
              <a:buChar char="•"/>
              <a:tabLst>
                <a:tab pos="354013" algn="l"/>
                <a:tab pos="876300" algn="l"/>
                <a:tab pos="15509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Validation : d’un questionnaire en 4 dimensions et de tâches comportementales</a:t>
            </a:r>
          </a:p>
          <a:p>
            <a:pPr marL="817563" lvl="6" indent="-342900">
              <a:buFont typeface="Arial" panose="020B0604020202020204" pitchFamily="34" charset="0"/>
              <a:buChar char="•"/>
              <a:tabLst>
                <a:tab pos="354013" algn="l"/>
                <a:tab pos="876300" algn="l"/>
                <a:tab pos="15509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Risque de surpoids : expliqué en partie par une dimension</a:t>
            </a:r>
          </a:p>
          <a:p>
            <a:pPr marL="817563" lvl="6" indent="-342900">
              <a:buFont typeface="Arial" panose="020B0604020202020204" pitchFamily="34" charset="0"/>
              <a:buChar char="•"/>
              <a:tabLst>
                <a:tab pos="354013" algn="l"/>
                <a:tab pos="876300" algn="l"/>
                <a:tab pos="15509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Lien avec consommations : expliqué en partie par 2 dimensions</a:t>
            </a:r>
          </a:p>
          <a:p>
            <a:pPr marL="817563" lvl="6" indent="-342900">
              <a:buFont typeface="Arial" panose="020B0604020202020204" pitchFamily="34" charset="0"/>
              <a:buChar char="•"/>
              <a:tabLst>
                <a:tab pos="354013" algn="l"/>
                <a:tab pos="876300" algn="l"/>
                <a:tab pos="1550988" algn="l"/>
              </a:tabLst>
            </a:pPr>
            <a:r>
              <a:rPr lang="fr-FR" sz="2400" dirty="0">
                <a:latin typeface="+mn-lt"/>
                <a:cs typeface="Arial" panose="020B0604020202020204" pitchFamily="34" charset="0"/>
              </a:rPr>
              <a:t>Lien avec pratiques éducatives :  modèrent 2 dimensions</a:t>
            </a:r>
          </a:p>
        </p:txBody>
      </p:sp>
    </p:spTree>
    <p:extLst>
      <p:ext uri="{BB962C8B-B14F-4D97-AF65-F5344CB8AC3E}">
        <p14:creationId xmlns:p14="http://schemas.microsoft.com/office/powerpoint/2010/main" val="906921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52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7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6615626" y="3354298"/>
            <a:ext cx="3664473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Perspectives</a:t>
            </a:r>
          </a:p>
        </p:txBody>
      </p:sp>
      <p:sp>
        <p:nvSpPr>
          <p:cNvPr id="11" name="Pentagone 10"/>
          <p:cNvSpPr/>
          <p:nvPr/>
        </p:nvSpPr>
        <p:spPr>
          <a:xfrm>
            <a:off x="894080" y="2798726"/>
            <a:ext cx="9386019" cy="539552"/>
          </a:xfrm>
          <a:prstGeom prst="homePlate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4400" dirty="0"/>
              <a:t>EA 4430 CLIPSYD</a:t>
            </a:r>
          </a:p>
        </p:txBody>
      </p:sp>
    </p:spTree>
    <p:extLst>
      <p:ext uri="{BB962C8B-B14F-4D97-AF65-F5344CB8AC3E}">
        <p14:creationId xmlns:p14="http://schemas.microsoft.com/office/powerpoint/2010/main" val="11931006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297" y="2086243"/>
            <a:ext cx="11216640" cy="618857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>
                <a:cs typeface="Arial" panose="020B0604020202020204" pitchFamily="34" charset="0"/>
              </a:rPr>
              <a:t>Les travaux initiés vont se poursuivre </a:t>
            </a:r>
            <a:r>
              <a:rPr lang="fr-FR" sz="2800" dirty="0" smtClean="0">
                <a:cs typeface="Arial" panose="020B0604020202020204" pitchFamily="34" charset="0"/>
              </a:rPr>
              <a:t>avec un </a:t>
            </a:r>
            <a:r>
              <a:rPr lang="fr-FR" sz="2800" dirty="0">
                <a:cs typeface="Arial" panose="020B0604020202020204" pitchFamily="34" charset="0"/>
              </a:rPr>
              <a:t>accent sur les thématiques relatives </a:t>
            </a:r>
            <a:r>
              <a:rPr lang="fr-FR" sz="2800" dirty="0" smtClean="0">
                <a:cs typeface="Arial" panose="020B0604020202020204" pitchFamily="34" charset="0"/>
              </a:rPr>
              <a:t>: </a:t>
            </a:r>
            <a:endParaRPr lang="fr-FR" sz="2800" dirty="0">
              <a:cs typeface="Arial" panose="020B0604020202020204" pitchFamily="34" charset="0"/>
            </a:endParaRPr>
          </a:p>
          <a:p>
            <a:pPr algn="just"/>
            <a:r>
              <a:rPr lang="fr-FR" sz="2800" dirty="0" smtClean="0">
                <a:cs typeface="Arial" panose="020B0604020202020204" pitchFamily="34" charset="0"/>
              </a:rPr>
              <a:t>A l’adolescence </a:t>
            </a:r>
            <a:r>
              <a:rPr lang="fr-FR" sz="2800" dirty="0">
                <a:cs typeface="Arial" panose="020B0604020202020204" pitchFamily="34" charset="0"/>
              </a:rPr>
              <a:t>et mucoviscidose (interdisciplinaire impliquant 3 équipes interuniversitaires / Méthodologie qualitative) </a:t>
            </a:r>
          </a:p>
          <a:p>
            <a:pPr algn="just"/>
            <a:r>
              <a:rPr lang="fr-FR" sz="2800" dirty="0">
                <a:cs typeface="Arial" panose="020B0604020202020204" pitchFamily="34" charset="0"/>
              </a:rPr>
              <a:t>Au polyhandicap (interdisciplinaire impliquant 3 équipes, international / Méthodologie qualitative et quantitative) </a:t>
            </a:r>
          </a:p>
          <a:p>
            <a:pPr algn="just"/>
            <a:r>
              <a:rPr lang="fr-FR" sz="2800" dirty="0" smtClean="0">
                <a:cs typeface="Arial" panose="020B0604020202020204" pitchFamily="34" charset="0"/>
              </a:rPr>
              <a:t>À la chirurgie </a:t>
            </a:r>
            <a:r>
              <a:rPr lang="fr-FR" sz="2800" dirty="0">
                <a:cs typeface="Arial" panose="020B0604020202020204" pitchFamily="34" charset="0"/>
              </a:rPr>
              <a:t>bariatrique chez l’adolescent (implique 2 équipes de l’EA / méthodologie qualitative et quantitative) </a:t>
            </a:r>
          </a:p>
          <a:p>
            <a:pPr algn="just"/>
            <a:r>
              <a:rPr lang="fr-FR" sz="2800" dirty="0" smtClean="0">
                <a:cs typeface="Arial" panose="020B0604020202020204" pitchFamily="34" charset="0"/>
              </a:rPr>
              <a:t>Aux addictions </a:t>
            </a:r>
            <a:r>
              <a:rPr lang="fr-FR" sz="2800" dirty="0">
                <a:cs typeface="Arial" panose="020B0604020202020204" pitchFamily="34" charset="0"/>
              </a:rPr>
              <a:t>avec et sans substance ainsi </a:t>
            </a:r>
            <a:r>
              <a:rPr lang="fr-FR" sz="2800" dirty="0" smtClean="0">
                <a:cs typeface="Arial" panose="020B0604020202020204" pitchFamily="34" charset="0"/>
              </a:rPr>
              <a:t>qu’aux approches </a:t>
            </a:r>
            <a:r>
              <a:rPr lang="fr-FR" sz="2800" dirty="0">
                <a:cs typeface="Arial" panose="020B0604020202020204" pitchFamily="34" charset="0"/>
              </a:rPr>
              <a:t>processuelles en </a:t>
            </a:r>
            <a:r>
              <a:rPr lang="fr-FR" sz="2800" dirty="0" smtClean="0">
                <a:cs typeface="Arial" panose="020B0604020202020204" pitchFamily="34" charset="0"/>
              </a:rPr>
              <a:t>psychopathologie (2 équipes impliqués)</a:t>
            </a:r>
          </a:p>
          <a:p>
            <a:pPr algn="just"/>
            <a:r>
              <a:rPr lang="fr-FR" sz="2800" dirty="0">
                <a:cs typeface="Arial" panose="020B0604020202020204" pitchFamily="34" charset="0"/>
              </a:rPr>
              <a:t>Signature de la poursuite du GIS </a:t>
            </a:r>
            <a:r>
              <a:rPr lang="fr-FR" sz="2800" dirty="0" smtClean="0">
                <a:cs typeface="Arial" panose="020B0604020202020204" pitchFamily="34" charset="0"/>
              </a:rPr>
              <a:t>« Jeu et société » </a:t>
            </a:r>
          </a:p>
          <a:p>
            <a:pPr algn="just"/>
            <a:r>
              <a:rPr lang="fr-FR" sz="2800" dirty="0" smtClean="0">
                <a:cs typeface="Arial" panose="020B0604020202020204" pitchFamily="34" charset="0"/>
              </a:rPr>
              <a:t>Au sommeil à l’adolescence (2 équipes impliquées) </a:t>
            </a:r>
            <a:endParaRPr lang="fr-FR" sz="2800" dirty="0">
              <a:cs typeface="Arial" panose="020B0604020202020204" pitchFamily="34" charset="0"/>
            </a:endParaRPr>
          </a:p>
          <a:p>
            <a:pPr algn="just"/>
            <a:endParaRPr lang="fr-FR" sz="2800" dirty="0"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53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7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788063" y="148962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 txBox="1">
            <a:spLocks/>
          </p:cNvSpPr>
          <p:nvPr/>
        </p:nvSpPr>
        <p:spPr>
          <a:xfrm>
            <a:off x="695297" y="231173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7000" b="1" dirty="0">
                <a:solidFill>
                  <a:srgbClr val="C00000"/>
                </a:solidFill>
              </a:rPr>
              <a:t>Perspectives Axe 1</a:t>
            </a:r>
          </a:p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Désorganisations somatiques, handicaps et remaniements psychiques </a:t>
            </a:r>
          </a:p>
        </p:txBody>
      </p:sp>
    </p:spTree>
    <p:extLst>
      <p:ext uri="{BB962C8B-B14F-4D97-AF65-F5344CB8AC3E}">
        <p14:creationId xmlns:p14="http://schemas.microsoft.com/office/powerpoint/2010/main" val="94468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296" y="2146148"/>
            <a:ext cx="11415423" cy="670575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fr-FR" sz="2800" dirty="0">
                <a:cs typeface="Arial" panose="020B0604020202020204" pitchFamily="34" charset="0"/>
              </a:rPr>
              <a:t>A la faveur des nouveaux recrutements et de l’évolution de l’EA, cet axe va se développer </a:t>
            </a:r>
            <a:r>
              <a:rPr lang="fr-FR" sz="2800" dirty="0" smtClean="0">
                <a:cs typeface="Arial" panose="020B0604020202020204" pitchFamily="34" charset="0"/>
              </a:rPr>
              <a:t>notamment </a:t>
            </a:r>
            <a:r>
              <a:rPr lang="fr-FR" sz="2800" dirty="0">
                <a:cs typeface="Arial" panose="020B0604020202020204" pitchFamily="34" charset="0"/>
              </a:rPr>
              <a:t>sur la question de la diversité des familles actuelles (homoparentales, adoption, multiparentalité, traumatisme et famille, famille et situation de précarité, trouble de l’attachement etc.). </a:t>
            </a:r>
            <a:endParaRPr lang="fr-FR" sz="2800" dirty="0" smtClean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fr-FR" sz="28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fr-FR" sz="2800" dirty="0" smtClean="0">
                <a:cs typeface="Arial" panose="020B0604020202020204" pitchFamily="34" charset="0"/>
              </a:rPr>
              <a:t>Sur </a:t>
            </a:r>
            <a:r>
              <a:rPr lang="fr-FR" sz="2800" dirty="0">
                <a:cs typeface="Arial" panose="020B0604020202020204" pitchFamily="34" charset="0"/>
              </a:rPr>
              <a:t>ce thème </a:t>
            </a:r>
            <a:r>
              <a:rPr lang="fr-FR" sz="2800" dirty="0" smtClean="0">
                <a:cs typeface="Arial" panose="020B0604020202020204" pitchFamily="34" charset="0"/>
              </a:rPr>
              <a:t>:</a:t>
            </a:r>
            <a:endParaRPr lang="fr-FR" sz="2800" dirty="0">
              <a:cs typeface="Arial" panose="020B0604020202020204" pitchFamily="34" charset="0"/>
            </a:endParaRPr>
          </a:p>
          <a:p>
            <a:pPr algn="just"/>
            <a:r>
              <a:rPr lang="fr-FR" sz="2800" dirty="0"/>
              <a:t>Recherche « précarité et </a:t>
            </a:r>
            <a:r>
              <a:rPr lang="fr-FR" sz="2800" dirty="0" smtClean="0"/>
              <a:t>parentalité</a:t>
            </a:r>
            <a:r>
              <a:rPr lang="fr-FR" sz="2800" dirty="0"/>
              <a:t> » qui associe 2 équipes de l’EA, 3 EA (Paris Nanterre et Paris 8 / UPL) dont une autre EA de la Fédération EPN-R. Inscription sur le territoire : collaboration avec la maternité du CASH de Nanterre dans le cadre d'un GERI (Groupement d'Enseignement et de Recherche Interdisciplinaire)  </a:t>
            </a:r>
            <a:r>
              <a:rPr lang="fr-FR" sz="2800" dirty="0" err="1"/>
              <a:t>UPN</a:t>
            </a:r>
            <a:r>
              <a:rPr lang="fr-FR" sz="2800" dirty="0"/>
              <a:t>-CASH </a:t>
            </a:r>
            <a:endParaRPr lang="fr-FR" sz="2800" dirty="0"/>
          </a:p>
          <a:p>
            <a:pPr algn="just"/>
            <a:r>
              <a:rPr lang="fr-FR" sz="2800" dirty="0" smtClean="0"/>
              <a:t>Recherche </a:t>
            </a:r>
            <a:r>
              <a:rPr lang="fr-FR" sz="2800" dirty="0" smtClean="0"/>
              <a:t>action multidisciplinaire avec le Conseil départemental 92 (Droit, Mathématiques et Géographie)</a:t>
            </a:r>
          </a:p>
          <a:p>
            <a:pPr algn="just"/>
            <a:r>
              <a:rPr lang="fr-FR" sz="2800" dirty="0" smtClean="0">
                <a:cs typeface="Arial" panose="020B0604020202020204" pitchFamily="34" charset="0"/>
              </a:rPr>
              <a:t>Développement </a:t>
            </a:r>
            <a:r>
              <a:rPr lang="fr-FR" sz="2800" dirty="0">
                <a:cs typeface="Arial" panose="020B0604020202020204" pitchFamily="34" charset="0"/>
              </a:rPr>
              <a:t>de recherches interventionnelles et d’actions de prévention sur la santé des étudiants avec la mise en place du centre </a:t>
            </a:r>
            <a:r>
              <a:rPr lang="fr-FR" sz="2800" dirty="0" smtClean="0">
                <a:cs typeface="Arial" panose="020B0604020202020204" pitchFamily="34" charset="0"/>
              </a:rPr>
              <a:t>« Espace santé </a:t>
            </a:r>
            <a:r>
              <a:rPr lang="fr-FR" sz="2800" dirty="0">
                <a:cs typeface="Arial" panose="020B0604020202020204" pitchFamily="34" charset="0"/>
              </a:rPr>
              <a:t>et bien </a:t>
            </a:r>
            <a:r>
              <a:rPr lang="fr-FR" sz="2800" dirty="0" smtClean="0">
                <a:cs typeface="Arial" panose="020B0604020202020204" pitchFamily="34" charset="0"/>
              </a:rPr>
              <a:t>être » </a:t>
            </a:r>
            <a:r>
              <a:rPr lang="fr-FR" sz="2800" dirty="0">
                <a:cs typeface="Arial" panose="020B0604020202020204" pitchFamily="34" charset="0"/>
              </a:rPr>
              <a:t>de l’UPN </a:t>
            </a:r>
            <a:endParaRPr lang="fr-FR" sz="2800" dirty="0" smtClean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fr-FR" sz="3200" dirty="0"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fr-FR" sz="3200" dirty="0"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54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7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788063" y="148962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 txBox="1">
            <a:spLocks/>
          </p:cNvSpPr>
          <p:nvPr/>
        </p:nvSpPr>
        <p:spPr>
          <a:xfrm>
            <a:off x="695297" y="231173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6300" b="1" dirty="0">
                <a:solidFill>
                  <a:srgbClr val="C00000"/>
                </a:solidFill>
              </a:rPr>
              <a:t>Perspectives Axe 2</a:t>
            </a:r>
          </a:p>
          <a:p>
            <a:pPr algn="l" fontAlgn="auto">
              <a:spcAft>
                <a:spcPts val="0"/>
              </a:spcAft>
            </a:pPr>
            <a:r>
              <a:rPr lang="fr-FR" sz="4600" b="1" dirty="0">
                <a:solidFill>
                  <a:srgbClr val="C00000"/>
                </a:solidFill>
              </a:rPr>
              <a:t>Santé psychique </a:t>
            </a:r>
            <a:r>
              <a:rPr lang="fr-FR" sz="4600" b="1" dirty="0" smtClean="0">
                <a:solidFill>
                  <a:srgbClr val="C00000"/>
                </a:solidFill>
              </a:rPr>
              <a:t>aux </a:t>
            </a:r>
            <a:r>
              <a:rPr lang="fr-FR" sz="4600" b="1" dirty="0">
                <a:solidFill>
                  <a:srgbClr val="C00000"/>
                </a:solidFill>
              </a:rPr>
              <a:t>différents âges de la vie : sujet, groupe et famille </a:t>
            </a:r>
          </a:p>
        </p:txBody>
      </p:sp>
    </p:spTree>
    <p:extLst>
      <p:ext uri="{BB962C8B-B14F-4D97-AF65-F5344CB8AC3E}">
        <p14:creationId xmlns:p14="http://schemas.microsoft.com/office/powerpoint/2010/main" val="34717854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297" y="2118982"/>
            <a:ext cx="11216640" cy="658481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sz="2800" dirty="0">
                <a:cs typeface="Arial" panose="020B0604020202020204" pitchFamily="34" charset="0"/>
              </a:rPr>
              <a:t>Sur ce thème </a:t>
            </a:r>
            <a:r>
              <a:rPr lang="fr-FR" sz="2800" dirty="0" smtClean="0">
                <a:cs typeface="Arial" panose="020B0604020202020204" pitchFamily="34" charset="0"/>
              </a:rPr>
              <a:t>le travail </a:t>
            </a:r>
            <a:r>
              <a:rPr lang="fr-FR" sz="2800" dirty="0">
                <a:cs typeface="Arial" panose="020B0604020202020204" pitchFamily="34" charset="0"/>
              </a:rPr>
              <a:t>inter-équipe est </a:t>
            </a:r>
            <a:r>
              <a:rPr lang="fr-FR" sz="2800" dirty="0" smtClean="0">
                <a:cs typeface="Arial" panose="020B0604020202020204" pitchFamily="34" charset="0"/>
              </a:rPr>
              <a:t>important avec </a:t>
            </a:r>
            <a:r>
              <a:rPr lang="fr-FR" sz="2800" dirty="0">
                <a:cs typeface="Arial" panose="020B0604020202020204" pitchFamily="34" charset="0"/>
              </a:rPr>
              <a:t>l’objectif </a:t>
            </a:r>
            <a:r>
              <a:rPr lang="fr-FR" sz="2800" dirty="0" smtClean="0">
                <a:cs typeface="Arial" panose="020B0604020202020204" pitchFamily="34" charset="0"/>
              </a:rPr>
              <a:t>de </a:t>
            </a:r>
            <a:r>
              <a:rPr lang="fr-FR" sz="2800" dirty="0">
                <a:cs typeface="Arial" panose="020B0604020202020204" pitchFamily="34" charset="0"/>
              </a:rPr>
              <a:t>mieux comprendre ce qui est en œuvre dans les processus </a:t>
            </a:r>
            <a:r>
              <a:rPr lang="fr-FR" sz="2800" dirty="0" smtClean="0">
                <a:cs typeface="Arial" panose="020B0604020202020204" pitchFamily="34" charset="0"/>
              </a:rPr>
              <a:t>thérapeutiques dans leurs diversités avec l’objectif d’améliorer </a:t>
            </a:r>
            <a:r>
              <a:rPr lang="fr-FR" sz="2800" dirty="0">
                <a:cs typeface="Arial" panose="020B0604020202020204" pitchFamily="34" charset="0"/>
              </a:rPr>
              <a:t>leur efficacité et de mieux cerner </a:t>
            </a:r>
            <a:r>
              <a:rPr lang="fr-FR" sz="2800" dirty="0" smtClean="0">
                <a:cs typeface="Arial" panose="020B0604020202020204" pitchFamily="34" charset="0"/>
              </a:rPr>
              <a:t>leurs </a:t>
            </a:r>
            <a:r>
              <a:rPr lang="fr-FR" sz="2800" dirty="0">
                <a:cs typeface="Arial" panose="020B0604020202020204" pitchFamily="34" charset="0"/>
              </a:rPr>
              <a:t>indications. </a:t>
            </a:r>
          </a:p>
          <a:p>
            <a:pPr marL="0" indent="0" algn="just">
              <a:buNone/>
            </a:pPr>
            <a:endParaRPr lang="fr-FR" sz="2800" dirty="0">
              <a:cs typeface="Arial" panose="020B0604020202020204" pitchFamily="34" charset="0"/>
            </a:endParaRPr>
          </a:p>
          <a:p>
            <a:pPr algn="just"/>
            <a:r>
              <a:rPr lang="fr-FR" sz="2800" dirty="0">
                <a:cs typeface="Arial" panose="020B0604020202020204" pitchFamily="34" charset="0"/>
              </a:rPr>
              <a:t>Approches transdiagnostiques processuelles</a:t>
            </a:r>
          </a:p>
          <a:p>
            <a:pPr algn="just"/>
            <a:r>
              <a:rPr lang="fr-FR" sz="2800" dirty="0">
                <a:cs typeface="Arial" panose="020B0604020202020204" pitchFamily="34" charset="0"/>
              </a:rPr>
              <a:t>P</a:t>
            </a:r>
            <a:r>
              <a:rPr lang="fr-FR" sz="2800" dirty="0" smtClean="0">
                <a:cs typeface="Arial" panose="020B0604020202020204" pitchFamily="34" charset="0"/>
              </a:rPr>
              <a:t>rocessus </a:t>
            </a:r>
            <a:r>
              <a:rPr lang="fr-FR" sz="2800" dirty="0">
                <a:cs typeface="Arial" panose="020B0604020202020204" pitchFamily="34" charset="0"/>
              </a:rPr>
              <a:t>psychodynamiques à l’œuvre </a:t>
            </a:r>
            <a:r>
              <a:rPr lang="fr-FR" sz="2800" dirty="0" smtClean="0">
                <a:cs typeface="Arial" panose="020B0604020202020204" pitchFamily="34" charset="0"/>
              </a:rPr>
              <a:t>dans les différents dispositifs (TCC/empirique versus psychanalytique) </a:t>
            </a:r>
            <a:endParaRPr lang="fr-FR" sz="2800" dirty="0">
              <a:cs typeface="Arial" panose="020B0604020202020204" pitchFamily="34" charset="0"/>
            </a:endParaRPr>
          </a:p>
          <a:p>
            <a:pPr algn="just"/>
            <a:r>
              <a:rPr lang="fr-FR" sz="2800" dirty="0">
                <a:cs typeface="Arial" panose="020B0604020202020204" pitchFamily="34" charset="0"/>
              </a:rPr>
              <a:t>Inclure dans les travaux les approches en neurosciences et computationnelles </a:t>
            </a:r>
            <a:r>
              <a:rPr lang="fr-FR" sz="2800" dirty="0" smtClean="0">
                <a:cs typeface="Arial" panose="020B0604020202020204" pitchFamily="34" charset="0"/>
              </a:rPr>
              <a:t>en lien avec d’autres équipe de l’EPN-R</a:t>
            </a:r>
            <a:endParaRPr lang="fr-FR" sz="2800" dirty="0">
              <a:cs typeface="Arial" panose="020B0604020202020204" pitchFamily="34" charset="0"/>
            </a:endParaRPr>
          </a:p>
          <a:p>
            <a:pPr algn="just"/>
            <a:r>
              <a:rPr lang="fr-FR" sz="2800" dirty="0" smtClean="0">
                <a:cs typeface="Arial" panose="020B0604020202020204" pitchFamily="34" charset="0"/>
              </a:rPr>
              <a:t>Mise en place et analyse du fonctionnement et de l’efficacité de dispositifs </a:t>
            </a:r>
            <a:r>
              <a:rPr lang="fr-FR" sz="2800" dirty="0">
                <a:cs typeface="Arial" panose="020B0604020202020204" pitchFamily="34" charset="0"/>
              </a:rPr>
              <a:t>divers (individuels, groupaux) avec des approches différentes (</a:t>
            </a:r>
            <a:r>
              <a:rPr lang="fr-FR" sz="2800" dirty="0" smtClean="0">
                <a:cs typeface="Arial" panose="020B0604020202020204" pitchFamily="34" charset="0"/>
              </a:rPr>
              <a:t>TCC/empirique versus  </a:t>
            </a:r>
            <a:r>
              <a:rPr lang="fr-FR" sz="2800" dirty="0">
                <a:cs typeface="Arial" panose="020B0604020202020204" pitchFamily="34" charset="0"/>
              </a:rPr>
              <a:t>psychanalyse …)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55</a:t>
            </a:fld>
            <a:endParaRPr lang="fr-FR" dirty="0"/>
          </a:p>
        </p:txBody>
      </p:sp>
      <p:sp>
        <p:nvSpPr>
          <p:cNvPr id="6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7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Connecteur droit 8"/>
          <p:cNvCxnSpPr/>
          <p:nvPr/>
        </p:nvCxnSpPr>
        <p:spPr>
          <a:xfrm>
            <a:off x="788063" y="1489623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/>
          <p:cNvSpPr txBox="1">
            <a:spLocks/>
          </p:cNvSpPr>
          <p:nvPr/>
        </p:nvSpPr>
        <p:spPr>
          <a:xfrm>
            <a:off x="695297" y="231173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7000" b="1" dirty="0">
                <a:solidFill>
                  <a:srgbClr val="C00000"/>
                </a:solidFill>
              </a:rPr>
              <a:t>Perspectives Axe 3</a:t>
            </a:r>
          </a:p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Processus psychopathologiques et processus psychothérapeutiques </a:t>
            </a:r>
          </a:p>
        </p:txBody>
      </p:sp>
    </p:spTree>
    <p:extLst>
      <p:ext uri="{BB962C8B-B14F-4D97-AF65-F5344CB8AC3E}">
        <p14:creationId xmlns:p14="http://schemas.microsoft.com/office/powerpoint/2010/main" val="36336981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56</a:t>
            </a:fld>
            <a:endParaRPr lang="fr-FR" dirty="0"/>
          </a:p>
        </p:txBody>
      </p:sp>
      <p:sp>
        <p:nvSpPr>
          <p:cNvPr id="5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 rot="21037376">
            <a:off x="3856936" y="2569020"/>
            <a:ext cx="4478126" cy="3913192"/>
          </a:xfrm>
          <a:prstGeom prst="rect">
            <a:avLst/>
          </a:prstGeom>
          <a:solidFill>
            <a:srgbClr val="DCD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845060" y="2577933"/>
            <a:ext cx="4501878" cy="38953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DCDE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4651513" y="3853645"/>
            <a:ext cx="2968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+mn-lt"/>
              </a:rPr>
              <a:t>Merci pour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243213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35599" y="2323602"/>
            <a:ext cx="11310415" cy="4517035"/>
          </a:xfrm>
        </p:spPr>
        <p:txBody>
          <a:bodyPr>
            <a:normAutofit/>
          </a:bodyPr>
          <a:lstStyle/>
          <a:p>
            <a:pPr algn="just"/>
            <a:r>
              <a:rPr lang="fr-FR" sz="3200" dirty="0">
                <a:cs typeface="Arial" panose="020B0604020202020204" pitchFamily="34" charset="0"/>
              </a:rPr>
              <a:t> </a:t>
            </a:r>
            <a:r>
              <a:rPr lang="fr-FR" sz="2800" dirty="0">
                <a:cs typeface="Arial" panose="020B0604020202020204" pitchFamily="34" charset="0"/>
              </a:rPr>
              <a:t>Adossement d’un master sur </a:t>
            </a:r>
            <a:r>
              <a:rPr lang="fr-FR" sz="2800" dirty="0" smtClean="0">
                <a:cs typeface="Arial" panose="020B0604020202020204" pitchFamily="34" charset="0"/>
              </a:rPr>
              <a:t>les équipes </a:t>
            </a:r>
            <a:r>
              <a:rPr lang="fr-FR" sz="2800" dirty="0">
                <a:cs typeface="Arial" panose="020B0604020202020204" pitchFamily="34" charset="0"/>
              </a:rPr>
              <a:t>A2P et </a:t>
            </a:r>
            <a:r>
              <a:rPr lang="fr-FR" sz="2800" dirty="0" smtClean="0">
                <a:cs typeface="Arial" panose="020B0604020202020204" pitchFamily="34" charset="0"/>
              </a:rPr>
              <a:t>Evaclipsy.</a:t>
            </a:r>
          </a:p>
          <a:p>
            <a:pPr marL="0" indent="0" algn="just">
              <a:buNone/>
            </a:pPr>
            <a:endParaRPr lang="fr-FR" sz="2800" dirty="0">
              <a:cs typeface="Arial" panose="020B0604020202020204" pitchFamily="34" charset="0"/>
            </a:endParaRPr>
          </a:p>
          <a:p>
            <a:pPr algn="just"/>
            <a:r>
              <a:rPr lang="fr-FR" sz="2800" dirty="0">
                <a:cs typeface="Arial" panose="020B0604020202020204" pitchFamily="34" charset="0"/>
              </a:rPr>
              <a:t> Adossement partiel d’un master de l’équipe </a:t>
            </a:r>
            <a:r>
              <a:rPr lang="fr-FR" sz="2800" dirty="0" smtClean="0">
                <a:cs typeface="Arial" panose="020B0604020202020204" pitchFamily="34" charset="0"/>
              </a:rPr>
              <a:t>DSE.</a:t>
            </a:r>
          </a:p>
          <a:p>
            <a:pPr marL="0" indent="0" algn="just">
              <a:buNone/>
            </a:pPr>
            <a:endParaRPr lang="fr-FR" sz="2800" dirty="0" smtClean="0">
              <a:cs typeface="Arial" panose="020B0604020202020204" pitchFamily="34" charset="0"/>
            </a:endParaRPr>
          </a:p>
          <a:p>
            <a:pPr algn="just"/>
            <a:r>
              <a:rPr lang="fr-FR" sz="2800" dirty="0" smtClean="0">
                <a:cs typeface="Arial" panose="020B0604020202020204" pitchFamily="34" charset="0"/>
              </a:rPr>
              <a:t>Promoteur </a:t>
            </a:r>
            <a:r>
              <a:rPr lang="fr-FR" sz="2800" dirty="0">
                <a:cs typeface="Arial" panose="020B0604020202020204" pitchFamily="34" charset="0"/>
              </a:rPr>
              <a:t>de formations en direction de </a:t>
            </a:r>
            <a:r>
              <a:rPr lang="fr-FR" sz="2800" dirty="0" smtClean="0">
                <a:cs typeface="Arial" panose="020B0604020202020204" pitchFamily="34" charset="0"/>
              </a:rPr>
              <a:t>l’Ecole </a:t>
            </a:r>
            <a:r>
              <a:rPr lang="fr-FR" sz="2800" dirty="0">
                <a:cs typeface="Arial" panose="020B0604020202020204" pitchFamily="34" charset="0"/>
              </a:rPr>
              <a:t>D</a:t>
            </a:r>
            <a:r>
              <a:rPr lang="fr-FR" sz="2800" dirty="0" smtClean="0">
                <a:cs typeface="Arial" panose="020B0604020202020204" pitchFamily="34" charset="0"/>
              </a:rPr>
              <a:t>octorale </a:t>
            </a:r>
            <a:r>
              <a:rPr lang="fr-FR" sz="2800" dirty="0">
                <a:cs typeface="Arial" panose="020B0604020202020204" pitchFamily="34" charset="0"/>
              </a:rPr>
              <a:t>(ED 139) et du collège des </a:t>
            </a:r>
            <a:r>
              <a:rPr lang="fr-FR" sz="2800" dirty="0" smtClean="0">
                <a:cs typeface="Arial" panose="020B0604020202020204" pitchFamily="34" charset="0"/>
              </a:rPr>
              <a:t>Ecoles </a:t>
            </a:r>
            <a:r>
              <a:rPr lang="fr-FR" sz="2800" dirty="0">
                <a:cs typeface="Arial" panose="020B0604020202020204" pitchFamily="34" charset="0"/>
              </a:rPr>
              <a:t>D</a:t>
            </a:r>
            <a:r>
              <a:rPr lang="fr-FR" sz="2800" dirty="0" smtClean="0">
                <a:cs typeface="Arial" panose="020B0604020202020204" pitchFamily="34" charset="0"/>
              </a:rPr>
              <a:t>octorales.</a:t>
            </a:r>
          </a:p>
          <a:p>
            <a:pPr marL="0" indent="0" algn="just">
              <a:buNone/>
            </a:pPr>
            <a:endParaRPr lang="fr-FR" sz="2800" dirty="0">
              <a:cs typeface="Arial" panose="020B0604020202020204" pitchFamily="34" charset="0"/>
            </a:endParaRPr>
          </a:p>
          <a:p>
            <a:pPr algn="just"/>
            <a:r>
              <a:rPr lang="fr-FR" sz="2800" dirty="0">
                <a:cs typeface="Arial" panose="020B0604020202020204" pitchFamily="34" charset="0"/>
              </a:rPr>
              <a:t>Implication de l’EA à tous les niveaux du cursus L1 </a:t>
            </a:r>
            <a:r>
              <a:rPr lang="fr-FR" sz="2800" dirty="0" smtClean="0">
                <a:cs typeface="Arial" panose="020B0604020202020204" pitchFamily="34" charset="0"/>
              </a:rPr>
              <a:t>(dispositif </a:t>
            </a:r>
            <a:r>
              <a:rPr lang="fr-FR" sz="2800" dirty="0">
                <a:cs typeface="Arial" panose="020B0604020202020204" pitchFamily="34" charset="0"/>
              </a:rPr>
              <a:t>ORE), L2 et L3, Formation continue (DU e-learning).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95297" y="95221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Implication dans l’enseignement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88063" y="120594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656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0175" y="1667259"/>
            <a:ext cx="11280290" cy="7224371"/>
          </a:xfrm>
        </p:spPr>
        <p:txBody>
          <a:bodyPr>
            <a:normAutofit/>
          </a:bodyPr>
          <a:lstStyle/>
          <a:p>
            <a:pPr algn="just"/>
            <a:r>
              <a:rPr lang="fr-FR" sz="3200" dirty="0">
                <a:cs typeface="Arial" panose="020B0604020202020204" pitchFamily="34" charset="0"/>
              </a:rPr>
              <a:t>Direction de la </a:t>
            </a:r>
            <a:r>
              <a:rPr lang="fr-FR" sz="3200" dirty="0" smtClean="0">
                <a:cs typeface="Arial" panose="020B0604020202020204" pitchFamily="34" charset="0"/>
              </a:rPr>
              <a:t>Fédération </a:t>
            </a:r>
            <a:r>
              <a:rPr lang="fr-FR" sz="3200" dirty="0">
                <a:cs typeface="Arial" panose="020B0604020202020204" pitchFamily="34" charset="0"/>
              </a:rPr>
              <a:t>EPN-R </a:t>
            </a:r>
          </a:p>
          <a:p>
            <a:pPr algn="just"/>
            <a:r>
              <a:rPr lang="fr-FR" sz="3200" dirty="0">
                <a:cs typeface="Arial" panose="020B0604020202020204" pitchFamily="34" charset="0"/>
              </a:rPr>
              <a:t>Direction du </a:t>
            </a:r>
            <a:r>
              <a:rPr lang="fr-FR" sz="3200" dirty="0" smtClean="0">
                <a:cs typeface="Arial" panose="020B0604020202020204" pitchFamily="34" charset="0"/>
              </a:rPr>
              <a:t>Département </a:t>
            </a:r>
            <a:r>
              <a:rPr lang="fr-FR" sz="3200" dirty="0">
                <a:cs typeface="Arial" panose="020B0604020202020204" pitchFamily="34" charset="0"/>
              </a:rPr>
              <a:t>de </a:t>
            </a:r>
            <a:r>
              <a:rPr lang="fr-FR" sz="3200" dirty="0" smtClean="0">
                <a:cs typeface="Arial" panose="020B0604020202020204" pitchFamily="34" charset="0"/>
              </a:rPr>
              <a:t>Psychologie </a:t>
            </a:r>
            <a:endParaRPr lang="fr-FR" sz="3200" dirty="0">
              <a:cs typeface="Arial" panose="020B0604020202020204" pitchFamily="34" charset="0"/>
            </a:endParaRPr>
          </a:p>
          <a:p>
            <a:pPr algn="just"/>
            <a:r>
              <a:rPr lang="fr-FR" sz="3200" dirty="0">
                <a:cs typeface="Arial" panose="020B0604020202020204" pitchFamily="34" charset="0"/>
              </a:rPr>
              <a:t>Direction de </a:t>
            </a:r>
            <a:r>
              <a:rPr lang="fr-FR" sz="3200" dirty="0" smtClean="0">
                <a:cs typeface="Arial" panose="020B0604020202020204" pitchFamily="34" charset="0"/>
              </a:rPr>
              <a:t>l’Ecole </a:t>
            </a:r>
            <a:r>
              <a:rPr lang="fr-FR" sz="3200" dirty="0">
                <a:cs typeface="Arial" panose="020B0604020202020204" pitchFamily="34" charset="0"/>
              </a:rPr>
              <a:t>D</a:t>
            </a:r>
            <a:r>
              <a:rPr lang="fr-FR" sz="3200" dirty="0" smtClean="0">
                <a:cs typeface="Arial" panose="020B0604020202020204" pitchFamily="34" charset="0"/>
              </a:rPr>
              <a:t>octorale (ED 139) </a:t>
            </a:r>
            <a:endParaRPr lang="fr-FR" sz="3200" dirty="0">
              <a:cs typeface="Arial" panose="020B0604020202020204" pitchFamily="34" charset="0"/>
            </a:endParaRPr>
          </a:p>
          <a:p>
            <a:pPr algn="just"/>
            <a:r>
              <a:rPr lang="fr-FR" sz="3200" dirty="0" smtClean="0">
                <a:cs typeface="Arial" panose="020B0604020202020204" pitchFamily="34" charset="0"/>
              </a:rPr>
              <a:t>Présidence du </a:t>
            </a:r>
            <a:r>
              <a:rPr lang="fr-FR" sz="3200" dirty="0">
                <a:cs typeface="Arial" panose="020B0604020202020204" pitchFamily="34" charset="0"/>
              </a:rPr>
              <a:t>CCD </a:t>
            </a:r>
            <a:r>
              <a:rPr lang="fr-FR" sz="3200" dirty="0" smtClean="0">
                <a:cs typeface="Arial" panose="020B0604020202020204" pitchFamily="34" charset="0"/>
              </a:rPr>
              <a:t>et 6 membres de l’EA en font partie</a:t>
            </a:r>
            <a:endParaRPr lang="fr-FR" sz="3200" dirty="0">
              <a:cs typeface="Arial" panose="020B0604020202020204" pitchFamily="34" charset="0"/>
            </a:endParaRPr>
          </a:p>
          <a:p>
            <a:pPr algn="just"/>
            <a:r>
              <a:rPr lang="fr-FR" sz="3200" dirty="0" smtClean="0">
                <a:cs typeface="Arial" panose="020B0604020202020204" pitchFamily="34" charset="0"/>
              </a:rPr>
              <a:t>Elue </a:t>
            </a:r>
            <a:r>
              <a:rPr lang="fr-FR" sz="3200" dirty="0">
                <a:cs typeface="Arial" panose="020B0604020202020204" pitchFamily="34" charset="0"/>
              </a:rPr>
              <a:t>et membre du bureau du CA </a:t>
            </a:r>
          </a:p>
          <a:p>
            <a:pPr algn="just"/>
            <a:r>
              <a:rPr lang="fr-FR" sz="3200" dirty="0" smtClean="0">
                <a:cs typeface="Arial" panose="020B0604020202020204" pitchFamily="34" charset="0"/>
              </a:rPr>
              <a:t>2 élus </a:t>
            </a:r>
            <a:r>
              <a:rPr lang="fr-FR" sz="3200" dirty="0">
                <a:cs typeface="Arial" panose="020B0604020202020204" pitchFamily="34" charset="0"/>
              </a:rPr>
              <a:t>à la CFVU </a:t>
            </a:r>
          </a:p>
          <a:p>
            <a:pPr algn="just"/>
            <a:r>
              <a:rPr lang="fr-FR" sz="3200" dirty="0" smtClean="0">
                <a:cs typeface="Arial" panose="020B0604020202020204" pitchFamily="34" charset="0"/>
              </a:rPr>
              <a:t>5 élus au CUFR </a:t>
            </a:r>
            <a:endParaRPr lang="fr-FR" sz="3200" dirty="0">
              <a:cs typeface="Arial" panose="020B0604020202020204" pitchFamily="34" charset="0"/>
            </a:endParaRPr>
          </a:p>
          <a:p>
            <a:pPr algn="just"/>
            <a:r>
              <a:rPr lang="fr-FR" sz="3200" dirty="0">
                <a:cs typeface="Arial" panose="020B0604020202020204" pitchFamily="34" charset="0"/>
              </a:rPr>
              <a:t>Direction du comité de recherche </a:t>
            </a:r>
            <a:r>
              <a:rPr lang="fr-FR" sz="3200" dirty="0" smtClean="0">
                <a:cs typeface="Arial" panose="020B0604020202020204" pitchFamily="34" charset="0"/>
              </a:rPr>
              <a:t>éthique </a:t>
            </a:r>
            <a:r>
              <a:rPr lang="fr-FR" sz="3200" dirty="0">
                <a:cs typeface="Arial" panose="020B0604020202020204" pitchFamily="34" charset="0"/>
              </a:rPr>
              <a:t>(CER) </a:t>
            </a:r>
            <a:endParaRPr lang="fr-FR" sz="3200" dirty="0" smtClean="0">
              <a:cs typeface="Arial" panose="020B0604020202020204" pitchFamily="34" charset="0"/>
            </a:endParaRPr>
          </a:p>
          <a:p>
            <a:pPr algn="just"/>
            <a:r>
              <a:rPr lang="fr-FR" sz="3200" dirty="0" smtClean="0">
                <a:cs typeface="Arial" panose="020B0604020202020204" pitchFamily="34" charset="0"/>
              </a:rPr>
              <a:t>Directions adjointes de l’UFR: professionnalisation, finances et  relations internationales </a:t>
            </a:r>
            <a:endParaRPr lang="fr-FR" sz="3200" dirty="0">
              <a:cs typeface="Arial" panose="020B0604020202020204" pitchFamily="34" charset="0"/>
            </a:endParaRPr>
          </a:p>
          <a:p>
            <a:pPr algn="just"/>
            <a:r>
              <a:rPr lang="fr-FR" sz="3200" dirty="0" smtClean="0">
                <a:cs typeface="Arial" panose="020B0604020202020204" pitchFamily="34" charset="0"/>
              </a:rPr>
              <a:t>Elus </a:t>
            </a:r>
            <a:r>
              <a:rPr lang="fr-FR" sz="3200" dirty="0">
                <a:cs typeface="Arial" panose="020B0604020202020204" pitchFamily="34" charset="0"/>
              </a:rPr>
              <a:t>aux différentes commissions (CAPE, Commission marché,</a:t>
            </a:r>
          </a:p>
          <a:p>
            <a:pPr marL="0" indent="0" algn="just">
              <a:buNone/>
            </a:pPr>
            <a:r>
              <a:rPr lang="fr-FR" sz="3200" dirty="0">
                <a:cs typeface="Arial" panose="020B0604020202020204" pitchFamily="34" charset="0"/>
              </a:rPr>
              <a:t>   commission électorale, CHSCT)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265F75-480E-4CBE-B2E7-10CFE80360EC}" type="slidenum">
              <a:rPr lang="fr-FR" smtClean="0"/>
              <a:pPr>
                <a:defRPr/>
              </a:pPr>
              <a:t>7</a:t>
            </a:fld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95297" y="95221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Implication dans les tâches collectives 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88063" y="120594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04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923352"/>
              </p:ext>
            </p:extLst>
          </p:nvPr>
        </p:nvGraphicFramePr>
        <p:xfrm>
          <a:off x="788063" y="1854289"/>
          <a:ext cx="11317573" cy="5888736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355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40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43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68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648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309996">
                <a:tc>
                  <a:txBody>
                    <a:bodyPr/>
                    <a:lstStyle/>
                    <a:p>
                      <a:pPr algn="ctr"/>
                      <a:endParaRPr lang="fr-FR" sz="2400" b="0" dirty="0"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Français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Anglais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Autres langues (Portugais ou Espagnol)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</a:rPr>
                        <a:t>Total</a:t>
                      </a:r>
                      <a:endParaRPr lang="fr-FR" sz="2400" b="1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1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Articles scientifiques référencés ACL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90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92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184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0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Articles scientifiques de synthèse / revues bibliographiques (dans revues non-indexées)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28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1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29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8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Autres articles publiés dans revues professionnelles ou techniques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17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2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19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1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Journaux / Revues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11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11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1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Chapitres d'ouvrage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60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9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69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1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Ouvrages</a:t>
                      </a:r>
                      <a:r>
                        <a:rPr lang="fr-FR" sz="2400" b="0" baseline="0" dirty="0">
                          <a:effectLst/>
                        </a:rPr>
                        <a:t> scientifiques et directions d’ouvrages 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22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27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11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0" dirty="0">
                          <a:effectLst/>
                        </a:rPr>
                        <a:t>Ouvrages pédagogiques</a:t>
                      </a:r>
                      <a:endParaRPr lang="fr-FR" sz="2400" b="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95297" y="95221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Productions scientifiques (1/3)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88063" y="120594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hape 145"/>
          <p:cNvSpPr>
            <a:spLocks/>
          </p:cNvSpPr>
          <p:nvPr/>
        </p:nvSpPr>
        <p:spPr bwMode="auto">
          <a:xfrm>
            <a:off x="-1133993" y="8501684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8495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6C928-183E-4C0C-8191-FD5AA8CC7CB2}" type="slidenum">
              <a:rPr lang="fr-FR" smtClean="0"/>
              <a:pPr>
                <a:defRPr/>
              </a:pPr>
              <a:t>9</a:t>
            </a:fld>
            <a:endParaRPr lang="fr-FR" dirty="0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695297" y="95221"/>
            <a:ext cx="11216640" cy="11239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fr-FR" sz="4690" b="1" dirty="0">
                <a:solidFill>
                  <a:srgbClr val="C00000"/>
                </a:solidFill>
              </a:rPr>
              <a:t>Productions scientifiques (2/3)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788063" y="1205949"/>
            <a:ext cx="105399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45"/>
          <p:cNvSpPr>
            <a:spLocks/>
          </p:cNvSpPr>
          <p:nvPr/>
        </p:nvSpPr>
        <p:spPr bwMode="auto">
          <a:xfrm>
            <a:off x="-895945" y="8334718"/>
            <a:ext cx="4898102" cy="1501152"/>
          </a:xfrm>
          <a:custGeom>
            <a:avLst/>
            <a:gdLst>
              <a:gd name="T0" fmla="*/ 6544898 w 21600"/>
              <a:gd name="T1" fmla="*/ 4905781 h 21600"/>
              <a:gd name="T2" fmla="*/ 6544898 w 21600"/>
              <a:gd name="T3" fmla="*/ 4905781 h 21600"/>
              <a:gd name="T4" fmla="*/ 6544898 w 21600"/>
              <a:gd name="T5" fmla="*/ 4905781 h 21600"/>
              <a:gd name="T6" fmla="*/ 6544898 w 21600"/>
              <a:gd name="T7" fmla="*/ 4905781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38" y="21600"/>
                </a:moveTo>
                <a:lnTo>
                  <a:pt x="21600" y="21600"/>
                </a:lnTo>
                <a:lnTo>
                  <a:pt x="3854" y="0"/>
                </a:lnTo>
                <a:lnTo>
                  <a:pt x="0" y="0"/>
                </a:lnTo>
                <a:lnTo>
                  <a:pt x="38" y="21600"/>
                </a:lnTo>
                <a:close/>
              </a:path>
            </a:pathLst>
          </a:custGeom>
          <a:solidFill>
            <a:srgbClr val="D8232A"/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sp>
        <p:nvSpPr>
          <p:cNvPr id="10" name="Shape 143"/>
          <p:cNvSpPr>
            <a:spLocks/>
          </p:cNvSpPr>
          <p:nvPr/>
        </p:nvSpPr>
        <p:spPr bwMode="auto">
          <a:xfrm>
            <a:off x="7234518" y="7938470"/>
            <a:ext cx="5900911" cy="2559408"/>
          </a:xfrm>
          <a:custGeom>
            <a:avLst/>
            <a:gdLst>
              <a:gd name="T0" fmla="*/ 6972029 w 21600"/>
              <a:gd name="T1" fmla="*/ 2649329 h 21600"/>
              <a:gd name="T2" fmla="*/ 6972029 w 21600"/>
              <a:gd name="T3" fmla="*/ 2649329 h 21600"/>
              <a:gd name="T4" fmla="*/ 6972029 w 21600"/>
              <a:gd name="T5" fmla="*/ 2649329 h 21600"/>
              <a:gd name="T6" fmla="*/ 6972029 w 21600"/>
              <a:gd name="T7" fmla="*/ 2649329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21570" y="0"/>
                </a:moveTo>
                <a:lnTo>
                  <a:pt x="70" y="16099"/>
                </a:lnTo>
                <a:lnTo>
                  <a:pt x="0" y="21600"/>
                </a:lnTo>
                <a:lnTo>
                  <a:pt x="21600" y="21600"/>
                </a:lnTo>
                <a:lnTo>
                  <a:pt x="2157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  <a:miter lim="400000"/>
            <a:headEnd/>
            <a:tailEnd/>
          </a:ln>
        </p:spPr>
        <p:txBody>
          <a:bodyPr lIns="50800" tIns="50800" rIns="50800" bIns="50800" anchor="ctr"/>
          <a:lstStyle/>
          <a:p>
            <a:endParaRPr lang="fr-F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3987" y="8611156"/>
            <a:ext cx="889561" cy="9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802157"/>
              </p:ext>
            </p:extLst>
          </p:nvPr>
        </p:nvGraphicFramePr>
        <p:xfrm>
          <a:off x="1553106" y="3225531"/>
          <a:ext cx="10795661" cy="3462139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2980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29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422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384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</a:rPr>
                        <a:t> </a:t>
                      </a:r>
                      <a:endParaRPr lang="fr-F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</a:rPr>
                        <a:t>Publications communes à plusieurs équipes de l’EA  </a:t>
                      </a:r>
                      <a:endParaRPr lang="fr-F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</a:rPr>
                        <a:t>Publications </a:t>
                      </a:r>
                      <a:r>
                        <a:rPr lang="fr-FR" sz="2400" b="1" baseline="0" dirty="0" smtClean="0">
                          <a:effectLst/>
                        </a:rPr>
                        <a:t>co-signées avec un.e doctorant.e </a:t>
                      </a:r>
                      <a:endParaRPr lang="fr-F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24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effectLst/>
                        </a:rPr>
                        <a:t>ACL </a:t>
                      </a:r>
                      <a:endParaRPr lang="fr-F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50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84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 smtClean="0">
                          <a:effectLst/>
                        </a:rPr>
                        <a:t>Chapitres d’ouvrage/ouvrages </a:t>
                      </a:r>
                      <a:endParaRPr lang="fr-F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4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endParaRPr lang="fr-FR" sz="24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67500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3613</TotalTime>
  <Words>4231</Words>
  <Application>Microsoft Office PowerPoint</Application>
  <PresentationFormat>Personnalisé</PresentationFormat>
  <Paragraphs>847</Paragraphs>
  <Slides>56</Slides>
  <Notes>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56</vt:i4>
      </vt:variant>
    </vt:vector>
  </HeadingPairs>
  <TitlesOfParts>
    <vt:vector size="57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Fonctionnement général de l’EA (1/2) </vt:lpstr>
      <vt:lpstr>Fonctionnement général de l’EA (2/2)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Contribution à l’axe 1 Désorganisations somatiques et remaniements psychiques</vt:lpstr>
      <vt:lpstr>Contribution à l’axe 2 Santé psychique tout au long de la vie</vt:lpstr>
      <vt:lpstr>Contribution à l’axe 3 Processus psychopathologiques et processus psychothérapeutiques</vt:lpstr>
      <vt:lpstr>Analyse SWOT</vt:lpstr>
      <vt:lpstr>Présentation PowerPoint</vt:lpstr>
      <vt:lpstr>Historique</vt:lpstr>
      <vt:lpstr>Présentation d’A2P</vt:lpstr>
      <vt:lpstr>Bilan quantitatif</vt:lpstr>
      <vt:lpstr>Évolution </vt:lpstr>
      <vt:lpstr>Analyse SWOT</vt:lpstr>
      <vt:lpstr>Contribution à l’axe 1 Désorganisations somatiques et remaniements psychiques</vt:lpstr>
      <vt:lpstr>Contribution à l’axe 1 Désorganisations somatiques et remaniements psychiques</vt:lpstr>
      <vt:lpstr>Contribution à l’axe 2 Santé psychique tout au long de la vie</vt:lpstr>
      <vt:lpstr>Contribution à l’axe 2 Santé psychique tout au long de la vie</vt:lpstr>
      <vt:lpstr>Contribution à l’axe 3 Processus psychopathologiques et processus psychothérapeutiques</vt:lpstr>
      <vt:lpstr>Contribution à l’axe 3 Processus psychopathologiques et processus psychothérapeutiques</vt:lpstr>
      <vt:lpstr>Présentation PowerPoint</vt:lpstr>
      <vt:lpstr>Historique</vt:lpstr>
      <vt:lpstr>Présentation de DSE</vt:lpstr>
      <vt:lpstr>Bilan quantitatif</vt:lpstr>
      <vt:lpstr>Analyse SWOT</vt:lpstr>
      <vt:lpstr>Contribution à l’axe 2 Santé psychique tout au long de la vie</vt:lpstr>
      <vt:lpstr>Contribution à l’axe 3 Processus psychopathologiques et processus psychothérapeutiques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Hélène Riazuelo</dc:creator>
  <cp:lastModifiedBy>Hélène Riazuelo</cp:lastModifiedBy>
  <cp:revision>286</cp:revision>
  <cp:lastPrinted>2019-02-27T17:01:00Z</cp:lastPrinted>
  <dcterms:modified xsi:type="dcterms:W3CDTF">2019-03-10T10:05:16Z</dcterms:modified>
</cp:coreProperties>
</file>